
<file path=[Content_Types].xml><?xml version="1.0" encoding="utf-8"?>
<Types xmlns="http://schemas.openxmlformats.org/package/2006/content-types">
  <Default Extension="png" ContentType="image/png"/>
  <Default Extension="webp"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41"/>
  </p:notesMasterIdLst>
  <p:sldIdLst>
    <p:sldId id="256" r:id="rId2"/>
    <p:sldId id="301" r:id="rId3"/>
    <p:sldId id="274" r:id="rId4"/>
    <p:sldId id="294" r:id="rId5"/>
    <p:sldId id="296" r:id="rId6"/>
    <p:sldId id="295" r:id="rId7"/>
    <p:sldId id="297" r:id="rId8"/>
    <p:sldId id="298" r:id="rId9"/>
    <p:sldId id="299" r:id="rId10"/>
    <p:sldId id="320" r:id="rId11"/>
    <p:sldId id="302" r:id="rId12"/>
    <p:sldId id="303" r:id="rId13"/>
    <p:sldId id="304" r:id="rId14"/>
    <p:sldId id="305" r:id="rId15"/>
    <p:sldId id="306" r:id="rId16"/>
    <p:sldId id="307" r:id="rId17"/>
    <p:sldId id="308" r:id="rId18"/>
    <p:sldId id="309" r:id="rId19"/>
    <p:sldId id="310" r:id="rId20"/>
    <p:sldId id="312" r:id="rId21"/>
    <p:sldId id="314" r:id="rId22"/>
    <p:sldId id="322" r:id="rId23"/>
    <p:sldId id="323" r:id="rId24"/>
    <p:sldId id="324" r:id="rId25"/>
    <p:sldId id="316" r:id="rId26"/>
    <p:sldId id="319" r:id="rId27"/>
    <p:sldId id="318" r:id="rId28"/>
    <p:sldId id="321" r:id="rId29"/>
    <p:sldId id="311" r:id="rId30"/>
    <p:sldId id="313" r:id="rId31"/>
    <p:sldId id="315" r:id="rId32"/>
    <p:sldId id="271" r:id="rId33"/>
    <p:sldId id="270" r:id="rId34"/>
    <p:sldId id="261" r:id="rId35"/>
    <p:sldId id="262" r:id="rId36"/>
    <p:sldId id="263" r:id="rId37"/>
    <p:sldId id="264" r:id="rId38"/>
    <p:sldId id="265" r:id="rId39"/>
    <p:sldId id="291" r:id="rId4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extLst>
      <p:ext uri="{19B8F6BF-5375-455C-9EA6-DF929625EA0E}">
        <p15:presenceInfo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8028"/>
    <a:srgbClr val="DB8A39"/>
    <a:srgbClr val="996633"/>
    <a:srgbClr val="9A7500"/>
    <a:srgbClr val="E6AF00"/>
    <a:srgbClr val="0065B0"/>
    <a:srgbClr val="007E3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411" autoAdjust="0"/>
  </p:normalViewPr>
  <p:slideViewPr>
    <p:cSldViewPr snapToGrid="0" snapToObjects="1">
      <p:cViewPr varScale="1">
        <p:scale>
          <a:sx n="74" d="100"/>
          <a:sy n="74" d="100"/>
        </p:scale>
        <p:origin x="1060" y="5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werkblad.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Alcohol consumption</c:v>
                </c:pt>
              </c:strCache>
            </c:strRef>
          </c:tx>
          <c:spPr>
            <a:ln w="28575" cap="rnd">
              <a:solidFill>
                <a:schemeClr val="accent1"/>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Sheet1!$B$2:$B$51</c:f>
              <c:numCache>
                <c:formatCode>General</c:formatCode>
                <c:ptCount val="5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10</c:v>
                </c:pt>
                <c:pt idx="18">
                  <c:v>10</c:v>
                </c:pt>
                <c:pt idx="19">
                  <c:v>7</c:v>
                </c:pt>
                <c:pt idx="20">
                  <c:v>5</c:v>
                </c:pt>
                <c:pt idx="21">
                  <c:v>4</c:v>
                </c:pt>
                <c:pt idx="22">
                  <c:v>2.5</c:v>
                </c:pt>
                <c:pt idx="23">
                  <c:v>2</c:v>
                </c:pt>
                <c:pt idx="24">
                  <c:v>2.5</c:v>
                </c:pt>
                <c:pt idx="25">
                  <c:v>2</c:v>
                </c:pt>
                <c:pt idx="26">
                  <c:v>2.5</c:v>
                </c:pt>
                <c:pt idx="27">
                  <c:v>2</c:v>
                </c:pt>
                <c:pt idx="28">
                  <c:v>2.5</c:v>
                </c:pt>
                <c:pt idx="29">
                  <c:v>0</c:v>
                </c:pt>
                <c:pt idx="30">
                  <c:v>0.5</c:v>
                </c:pt>
                <c:pt idx="31">
                  <c:v>0</c:v>
                </c:pt>
                <c:pt idx="32">
                  <c:v>0.5</c:v>
                </c:pt>
                <c:pt idx="33">
                  <c:v>0</c:v>
                </c:pt>
                <c:pt idx="34">
                  <c:v>0.5</c:v>
                </c:pt>
                <c:pt idx="35">
                  <c:v>0</c:v>
                </c:pt>
                <c:pt idx="36">
                  <c:v>0.5</c:v>
                </c:pt>
                <c:pt idx="37">
                  <c:v>0</c:v>
                </c:pt>
                <c:pt idx="38">
                  <c:v>0.5</c:v>
                </c:pt>
                <c:pt idx="39">
                  <c:v>0</c:v>
                </c:pt>
                <c:pt idx="40">
                  <c:v>0.5</c:v>
                </c:pt>
                <c:pt idx="41">
                  <c:v>0</c:v>
                </c:pt>
                <c:pt idx="42">
                  <c:v>0.5</c:v>
                </c:pt>
                <c:pt idx="43">
                  <c:v>0</c:v>
                </c:pt>
                <c:pt idx="44">
                  <c:v>0.5</c:v>
                </c:pt>
                <c:pt idx="45">
                  <c:v>0</c:v>
                </c:pt>
                <c:pt idx="46">
                  <c:v>0.5</c:v>
                </c:pt>
                <c:pt idx="47">
                  <c:v>0</c:v>
                </c:pt>
                <c:pt idx="48">
                  <c:v>0.5</c:v>
                </c:pt>
                <c:pt idx="49">
                  <c:v>0</c:v>
                </c:pt>
              </c:numCache>
            </c:numRef>
          </c:val>
          <c:smooth val="0"/>
          <c:extLst>
            <c:ext xmlns:c16="http://schemas.microsoft.com/office/drawing/2014/chart" uri="{C3380CC4-5D6E-409C-BE32-E72D297353CC}">
              <c16:uniqueId val="{00000000-B63B-46D9-95F4-22E8ABC73AAC}"/>
            </c:ext>
          </c:extLst>
        </c:ser>
        <c:dLbls>
          <c:showLegendKey val="0"/>
          <c:showVal val="0"/>
          <c:showCatName val="0"/>
          <c:showSerName val="0"/>
          <c:showPercent val="0"/>
          <c:showBubbleSize val="0"/>
        </c:dLbls>
        <c:smooth val="0"/>
        <c:axId val="653354800"/>
        <c:axId val="653358960"/>
      </c:lineChart>
      <c:catAx>
        <c:axId val="653354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crossAx val="653358960"/>
        <c:crosses val="autoZero"/>
        <c:auto val="0"/>
        <c:lblAlgn val="ctr"/>
        <c:lblOffset val="100"/>
        <c:tickLblSkip val="2"/>
        <c:noMultiLvlLbl val="0"/>
      </c:catAx>
      <c:valAx>
        <c:axId val="653358960"/>
        <c:scaling>
          <c:orientation val="minMax"/>
        </c:scaling>
        <c:delete val="1"/>
        <c:axPos val="l"/>
        <c:numFmt formatCode="General" sourceLinked="1"/>
        <c:majorTickMark val="none"/>
        <c:minorTickMark val="none"/>
        <c:tickLblPos val="nextTo"/>
        <c:crossAx val="6533548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0.33512</cdr:x>
      <cdr:y>0.20332</cdr:y>
    </cdr:from>
    <cdr:to>
      <cdr:x>0.33512</cdr:x>
      <cdr:y>0.85186</cdr:y>
    </cdr:to>
    <cdr:cxnSp macro="">
      <cdr:nvCxnSpPr>
        <cdr:cNvPr id="3" name="Straight Connector 2"/>
        <cdr:cNvCxnSpPr/>
      </cdr:nvCxnSpPr>
      <cdr:spPr>
        <a:xfrm xmlns:a="http://schemas.openxmlformats.org/drawingml/2006/main">
          <a:off x="2786611" y="487333"/>
          <a:ext cx="0" cy="1554480"/>
        </a:xfrm>
        <a:prstGeom xmlns:a="http://schemas.openxmlformats.org/drawingml/2006/main" prst="line">
          <a:avLst/>
        </a:prstGeom>
        <a:ln xmlns:a="http://schemas.openxmlformats.org/drawingml/2006/main" w="15875">
          <a:solidFill>
            <a:srgbClr val="002060"/>
          </a:solidFill>
          <a:prstDash val="lgDash"/>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webp>
</file>

<file path=ppt/media/image5.png>
</file>

<file path=ppt/media/image6.jpg>
</file>

<file path=ppt/media/image7.png>
</file>

<file path=ppt/media/image8.web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57FA71-5957-4B60-8CFD-8AC6900E7DB6}" type="datetimeFigureOut">
              <a:rPr lang="en-US" smtClean="0"/>
              <a:t>12/14/2025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BE52A2-5327-435F-829A-79B6D0E5D00F}" type="slidenum">
              <a:rPr lang="en-US" smtClean="0"/>
              <a:t>‹#›</a:t>
            </a:fld>
            <a:endParaRPr lang="en-US"/>
          </a:p>
        </p:txBody>
      </p:sp>
    </p:spTree>
    <p:extLst>
      <p:ext uri="{BB962C8B-B14F-4D97-AF65-F5344CB8AC3E}">
        <p14:creationId xmlns:p14="http://schemas.microsoft.com/office/powerpoint/2010/main" val="3883536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r>
              <a:rPr lang="en-US" sz="1200" dirty="0" smtClean="0"/>
              <a:t>Graduated from a Technical University — Automated Control Systems</a:t>
            </a:r>
          </a:p>
          <a:p>
            <a:pPr marL="0" indent="0">
              <a:lnSpc>
                <a:spcPct val="150000"/>
              </a:lnSpc>
              <a:buNone/>
              <a:defRPr sz="1800"/>
            </a:pPr>
            <a:r>
              <a:rPr lang="en-US" sz="1200" dirty="0" smtClean="0"/>
              <a:t>Research and scientific work</a:t>
            </a:r>
            <a:r>
              <a:rPr lang="ru-RU" sz="1200" dirty="0" smtClean="0"/>
              <a:t> - </a:t>
            </a:r>
            <a:r>
              <a:rPr lang="en-US" sz="1200" dirty="0" smtClean="0"/>
              <a:t>PhD &amp; Medical Decision Support</a:t>
            </a:r>
            <a:r>
              <a:rPr lang="ru-RU" sz="1200" dirty="0" smtClean="0"/>
              <a:t> </a:t>
            </a:r>
            <a:r>
              <a:rPr lang="en-US" sz="1200" dirty="0" smtClean="0"/>
              <a:t>Systems</a:t>
            </a:r>
            <a:r>
              <a:rPr lang="ru-RU" sz="1200" dirty="0" smtClean="0"/>
              <a:t>, </a:t>
            </a:r>
            <a:r>
              <a:rPr lang="en-US" sz="1200" dirty="0" smtClean="0"/>
              <a:t>based on Expert systems</a:t>
            </a:r>
            <a:r>
              <a:rPr lang="ru-RU" sz="1200" dirty="0" smtClean="0"/>
              <a:t>,</a:t>
            </a:r>
            <a:r>
              <a:rPr lang="en-US" sz="1200" dirty="0" smtClean="0"/>
              <a:t> Cluster analysis</a:t>
            </a:r>
            <a:r>
              <a:rPr lang="ru-RU" sz="1200" dirty="0" smtClean="0"/>
              <a:t>, </a:t>
            </a:r>
            <a:r>
              <a:rPr lang="en-US" sz="1200" dirty="0" smtClean="0"/>
              <a:t>Fuzzy logic</a:t>
            </a:r>
            <a:r>
              <a:rPr lang="ru-RU" sz="1200" dirty="0" smtClean="0"/>
              <a:t> </a:t>
            </a:r>
            <a:r>
              <a:rPr lang="en-US" sz="1200" dirty="0" smtClean="0"/>
              <a:t>&amp; Genetic algorithms</a:t>
            </a:r>
          </a:p>
          <a:p>
            <a:pPr marL="0" indent="0">
              <a:lnSpc>
                <a:spcPct val="150000"/>
              </a:lnSpc>
              <a:buNone/>
              <a:defRPr sz="1800"/>
            </a:pPr>
            <a:r>
              <a:rPr lang="en-US" sz="1200" dirty="0" smtClean="0"/>
              <a:t>Developed my own “Evolutionary classification method”</a:t>
            </a:r>
            <a:r>
              <a:rPr lang="ru-RU" sz="1200" dirty="0" smtClean="0"/>
              <a:t> </a:t>
            </a:r>
            <a:r>
              <a:rPr lang="en-US" sz="1200" dirty="0" smtClean="0"/>
              <a:t>to solve the classification problem based on the use of genetic algorithms mechanisms and cluster analysis, I have a copyright certificate (©) for the development of this algorithm</a:t>
            </a:r>
          </a:p>
          <a:p>
            <a:pPr marL="0" indent="0">
              <a:lnSpc>
                <a:spcPct val="150000"/>
              </a:lnSpc>
              <a:buNone/>
              <a:defRPr sz="1800"/>
            </a:pPr>
            <a:r>
              <a:rPr lang="en-US" sz="1200" dirty="0" smtClean="0"/>
              <a:t>Taught a bit statistics and modeling at the university</a:t>
            </a:r>
          </a:p>
          <a:p>
            <a:pPr marL="0" indent="0">
              <a:lnSpc>
                <a:spcPct val="150000"/>
              </a:lnSpc>
              <a:buNone/>
              <a:defRPr sz="1800"/>
            </a:pPr>
            <a:r>
              <a:rPr lang="en-US" sz="1200" dirty="0" smtClean="0"/>
              <a:t>Data Analytics course </a:t>
            </a:r>
          </a:p>
        </p:txBody>
      </p:sp>
      <p:sp>
        <p:nvSpPr>
          <p:cNvPr id="4" name="Slide Number Placeholder 3"/>
          <p:cNvSpPr>
            <a:spLocks noGrp="1"/>
          </p:cNvSpPr>
          <p:nvPr>
            <p:ph type="sldNum" sz="quarter" idx="10"/>
          </p:nvPr>
        </p:nvSpPr>
        <p:spPr/>
        <p:txBody>
          <a:bodyPr/>
          <a:lstStyle/>
          <a:p>
            <a:fld id="{14BE52A2-5327-435F-829A-79B6D0E5D00F}" type="slidenum">
              <a:rPr lang="en-US" smtClean="0"/>
              <a:t>2</a:t>
            </a:fld>
            <a:endParaRPr lang="en-US"/>
          </a:p>
        </p:txBody>
      </p:sp>
    </p:spTree>
    <p:extLst>
      <p:ext uri="{BB962C8B-B14F-4D97-AF65-F5344CB8AC3E}">
        <p14:creationId xmlns:p14="http://schemas.microsoft.com/office/powerpoint/2010/main" val="12159333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Businesses use A/B testing to make better decisions with lower risk.</a:t>
            </a:r>
            <a:br>
              <a:rPr lang="en-US" dirty="0" smtClean="0"/>
            </a:br>
            <a:r>
              <a:rPr lang="en-US" dirty="0" smtClean="0"/>
              <a:t>Instead of rolling out changes to all users, companies test them on a smaller group first.</a:t>
            </a:r>
          </a:p>
          <a:p>
            <a:r>
              <a:rPr lang="en-US" dirty="0" smtClean="0"/>
              <a:t>A/B testing helps increase conversion rates, improve revenue, and reduce customer acquisition costs.</a:t>
            </a:r>
            <a:br>
              <a:rPr lang="en-US" dirty="0" smtClean="0"/>
            </a:br>
            <a:r>
              <a:rPr lang="en-US" dirty="0" smtClean="0"/>
              <a:t>Most importantly, it allows teams to validate product and marketing ideas before scaling them.</a:t>
            </a:r>
          </a:p>
        </p:txBody>
      </p:sp>
      <p:sp>
        <p:nvSpPr>
          <p:cNvPr id="4" name="Slide Number Placeholder 3"/>
          <p:cNvSpPr>
            <a:spLocks noGrp="1"/>
          </p:cNvSpPr>
          <p:nvPr>
            <p:ph type="sldNum" sz="quarter" idx="10"/>
          </p:nvPr>
        </p:nvSpPr>
        <p:spPr/>
        <p:txBody>
          <a:bodyPr/>
          <a:lstStyle/>
          <a:p>
            <a:fld id="{14BE52A2-5327-435F-829A-79B6D0E5D00F}" type="slidenum">
              <a:rPr lang="en-US" smtClean="0"/>
              <a:t>11</a:t>
            </a:fld>
            <a:endParaRPr lang="en-US"/>
          </a:p>
        </p:txBody>
      </p:sp>
    </p:spTree>
    <p:extLst>
      <p:ext uri="{BB962C8B-B14F-4D97-AF65-F5344CB8AC3E}">
        <p14:creationId xmlns:p14="http://schemas.microsoft.com/office/powerpoint/2010/main" val="16158352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practice, almost anything can be tested.</a:t>
            </a:r>
            <a:br>
              <a:rPr lang="en-US" dirty="0" smtClean="0"/>
            </a:br>
            <a:r>
              <a:rPr lang="en-US" dirty="0" smtClean="0"/>
              <a:t>This includes button text or color, landing page layouts, registration forms, recommendation logic, and even pricing.</a:t>
            </a:r>
          </a:p>
          <a:p>
            <a:r>
              <a:rPr lang="en-US" dirty="0" smtClean="0"/>
              <a:t>However, there is one strict rule: in a single A/B test, we change only one factor.</a:t>
            </a:r>
            <a:br>
              <a:rPr lang="en-US" dirty="0" smtClean="0"/>
            </a:br>
            <a:r>
              <a:rPr lang="en-US" dirty="0" smtClean="0"/>
              <a:t>If we change multiple things at the same time, we won’t know what actually caused the result.</a:t>
            </a:r>
          </a:p>
        </p:txBody>
      </p:sp>
      <p:sp>
        <p:nvSpPr>
          <p:cNvPr id="4" name="Slide Number Placeholder 3"/>
          <p:cNvSpPr>
            <a:spLocks noGrp="1"/>
          </p:cNvSpPr>
          <p:nvPr>
            <p:ph type="sldNum" sz="quarter" idx="10"/>
          </p:nvPr>
        </p:nvSpPr>
        <p:spPr/>
        <p:txBody>
          <a:bodyPr/>
          <a:lstStyle/>
          <a:p>
            <a:fld id="{14BE52A2-5327-435F-829A-79B6D0E5D00F}" type="slidenum">
              <a:rPr lang="en-US" smtClean="0"/>
              <a:t>12</a:t>
            </a:fld>
            <a:endParaRPr lang="en-US"/>
          </a:p>
        </p:txBody>
      </p:sp>
    </p:spTree>
    <p:extLst>
      <p:ext uri="{BB962C8B-B14F-4D97-AF65-F5344CB8AC3E}">
        <p14:creationId xmlns:p14="http://schemas.microsoft.com/office/powerpoint/2010/main" val="34460377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understand A/B testing, we need a few key concepts.</a:t>
            </a:r>
          </a:p>
          <a:p>
            <a:r>
              <a:rPr lang="en-US" dirty="0" smtClean="0"/>
              <a:t>We always have a control group and a test group, and we measure a specific metric — for example, conversion or Click-Through Rate.</a:t>
            </a:r>
            <a:br>
              <a:rPr lang="en-US" dirty="0" smtClean="0"/>
            </a:br>
            <a:r>
              <a:rPr lang="en-US" dirty="0" smtClean="0"/>
              <a:t>We also define statistical hypotheses:</a:t>
            </a:r>
            <a:br>
              <a:rPr lang="en-US" dirty="0" smtClean="0"/>
            </a:br>
            <a:r>
              <a:rPr lang="en-US" dirty="0" smtClean="0"/>
              <a:t>the null hypothesis says there is no difference, and the alternative hypothesis says the test performs better.</a:t>
            </a:r>
          </a:p>
          <a:p>
            <a:r>
              <a:rPr lang="en-US" dirty="0" smtClean="0"/>
              <a:t>Other important concepts are statistical significance, test power, and MDE — the minimum detectable effect.</a:t>
            </a:r>
          </a:p>
        </p:txBody>
      </p:sp>
      <p:sp>
        <p:nvSpPr>
          <p:cNvPr id="4" name="Slide Number Placeholder 3"/>
          <p:cNvSpPr>
            <a:spLocks noGrp="1"/>
          </p:cNvSpPr>
          <p:nvPr>
            <p:ph type="sldNum" sz="quarter" idx="10"/>
          </p:nvPr>
        </p:nvSpPr>
        <p:spPr/>
        <p:txBody>
          <a:bodyPr/>
          <a:lstStyle/>
          <a:p>
            <a:fld id="{14BE52A2-5327-435F-829A-79B6D0E5D00F}" type="slidenum">
              <a:rPr lang="en-US" smtClean="0"/>
              <a:t>13</a:t>
            </a:fld>
            <a:endParaRPr lang="en-US"/>
          </a:p>
        </p:txBody>
      </p:sp>
    </p:spTree>
    <p:extLst>
      <p:ext uri="{BB962C8B-B14F-4D97-AF65-F5344CB8AC3E}">
        <p14:creationId xmlns:p14="http://schemas.microsoft.com/office/powerpoint/2010/main" val="38015332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 testing follows a clear and structured process.</a:t>
            </a:r>
          </a:p>
          <a:p>
            <a:r>
              <a:rPr lang="en-US" dirty="0" smtClean="0"/>
              <a:t>We start by formulating a hypothesis, then choose the metric and calculate the required sample size.</a:t>
            </a:r>
            <a:br>
              <a:rPr lang="en-US" dirty="0" smtClean="0"/>
            </a:br>
            <a:r>
              <a:rPr lang="en-US" dirty="0" smtClean="0"/>
              <a:t>After that, we randomize users, run the test, collect data, analyze the results, and finally make a decision.</a:t>
            </a:r>
          </a:p>
          <a:p>
            <a:r>
              <a:rPr lang="en-US" dirty="0" smtClean="0"/>
              <a:t>Skipping any of these steps usually leads to unreliable results.</a:t>
            </a:r>
          </a:p>
        </p:txBody>
      </p:sp>
      <p:sp>
        <p:nvSpPr>
          <p:cNvPr id="4" name="Slide Number Placeholder 3"/>
          <p:cNvSpPr>
            <a:spLocks noGrp="1"/>
          </p:cNvSpPr>
          <p:nvPr>
            <p:ph type="sldNum" sz="quarter" idx="10"/>
          </p:nvPr>
        </p:nvSpPr>
        <p:spPr/>
        <p:txBody>
          <a:bodyPr/>
          <a:lstStyle/>
          <a:p>
            <a:fld id="{14BE52A2-5327-435F-829A-79B6D0E5D00F}" type="slidenum">
              <a:rPr lang="en-US" smtClean="0"/>
              <a:t>14</a:t>
            </a:fld>
            <a:endParaRPr lang="en-US"/>
          </a:p>
        </p:txBody>
      </p:sp>
    </p:spTree>
    <p:extLst>
      <p:ext uri="{BB962C8B-B14F-4D97-AF65-F5344CB8AC3E}">
        <p14:creationId xmlns:p14="http://schemas.microsoft.com/office/powerpoint/2010/main" val="32056491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analyze results, we ask a simple question:</a:t>
            </a:r>
            <a:br>
              <a:rPr lang="en-US" dirty="0" smtClean="0"/>
            </a:br>
            <a:r>
              <a:rPr lang="en-US" dirty="0" smtClean="0"/>
              <a:t>could the observed difference have happened by chance?</a:t>
            </a:r>
          </a:p>
          <a:p>
            <a:r>
              <a:rPr lang="en-US" dirty="0" smtClean="0"/>
              <a:t>The p-value helps us answer this question.</a:t>
            </a:r>
            <a:br>
              <a:rPr lang="en-US" dirty="0" smtClean="0"/>
            </a:br>
            <a:r>
              <a:rPr lang="en-US" dirty="0" smtClean="0"/>
              <a:t>If the p-value is below 0.05, we usually consider the result statistically significant.</a:t>
            </a:r>
          </a:p>
          <a:p>
            <a:r>
              <a:rPr lang="en-US" dirty="0" smtClean="0"/>
              <a:t>It is important to remember that statistical significance does not measure business value — it only measures statistical confidence.</a:t>
            </a:r>
          </a:p>
        </p:txBody>
      </p:sp>
      <p:sp>
        <p:nvSpPr>
          <p:cNvPr id="4" name="Slide Number Placeholder 3"/>
          <p:cNvSpPr>
            <a:spLocks noGrp="1"/>
          </p:cNvSpPr>
          <p:nvPr>
            <p:ph type="sldNum" sz="quarter" idx="10"/>
          </p:nvPr>
        </p:nvSpPr>
        <p:spPr/>
        <p:txBody>
          <a:bodyPr/>
          <a:lstStyle/>
          <a:p>
            <a:fld id="{14BE52A2-5327-435F-829A-79B6D0E5D00F}" type="slidenum">
              <a:rPr lang="en-US" smtClean="0"/>
              <a:t>15</a:t>
            </a:fld>
            <a:endParaRPr lang="en-US"/>
          </a:p>
        </p:txBody>
      </p:sp>
    </p:spTree>
    <p:extLst>
      <p:ext uri="{BB962C8B-B14F-4D97-AF65-F5344CB8AC3E}">
        <p14:creationId xmlns:p14="http://schemas.microsoft.com/office/powerpoint/2010/main" val="5500733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Even if a real effect exists, a test might fail to detect it.</a:t>
            </a:r>
            <a:br>
              <a:rPr lang="en-US" dirty="0" smtClean="0"/>
            </a:br>
            <a:r>
              <a:rPr lang="en-US" dirty="0" smtClean="0"/>
              <a:t>That’s why test power is important.</a:t>
            </a:r>
          </a:p>
          <a:p>
            <a:r>
              <a:rPr lang="en-US" dirty="0" smtClean="0"/>
              <a:t>Power is the probability of detecting a real effect if it truly exists, and it is usually set to 80%.</a:t>
            </a:r>
          </a:p>
        </p:txBody>
      </p:sp>
      <p:sp>
        <p:nvSpPr>
          <p:cNvPr id="4" name="Slide Number Placeholder 3"/>
          <p:cNvSpPr>
            <a:spLocks noGrp="1"/>
          </p:cNvSpPr>
          <p:nvPr>
            <p:ph type="sldNum" sz="quarter" idx="10"/>
          </p:nvPr>
        </p:nvSpPr>
        <p:spPr/>
        <p:txBody>
          <a:bodyPr/>
          <a:lstStyle/>
          <a:p>
            <a:fld id="{14BE52A2-5327-435F-829A-79B6D0E5D00F}" type="slidenum">
              <a:rPr lang="en-US" smtClean="0"/>
              <a:t>16</a:t>
            </a:fld>
            <a:endParaRPr lang="en-US"/>
          </a:p>
        </p:txBody>
      </p:sp>
    </p:spTree>
    <p:extLst>
      <p:ext uri="{BB962C8B-B14F-4D97-AF65-F5344CB8AC3E}">
        <p14:creationId xmlns:p14="http://schemas.microsoft.com/office/powerpoint/2010/main" val="12357982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MDE defines how small an effect the test can detect.</a:t>
            </a:r>
          </a:p>
          <a:p>
            <a:r>
              <a:rPr lang="en-US" dirty="0" smtClean="0"/>
              <a:t>There is always a trade-off: smaller MDE means higher sensitivity, but it also requires a larger sample size.</a:t>
            </a: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17</a:t>
            </a:fld>
            <a:endParaRPr lang="en-US"/>
          </a:p>
        </p:txBody>
      </p:sp>
    </p:spTree>
    <p:extLst>
      <p:ext uri="{BB962C8B-B14F-4D97-AF65-F5344CB8AC3E}">
        <p14:creationId xmlns:p14="http://schemas.microsoft.com/office/powerpoint/2010/main" val="35105378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r>
              <a:rPr lang="en-US" sz="1200" dirty="0" smtClean="0"/>
              <a:t>Here I just want to say that there is a formula with which you can calculate the sample size and which depends on such parameters as baseline conversion rate, MDE</a:t>
            </a:r>
          </a:p>
        </p:txBody>
      </p:sp>
      <p:sp>
        <p:nvSpPr>
          <p:cNvPr id="4" name="Slide Number Placeholder 3"/>
          <p:cNvSpPr>
            <a:spLocks noGrp="1"/>
          </p:cNvSpPr>
          <p:nvPr>
            <p:ph type="sldNum" sz="quarter" idx="10"/>
          </p:nvPr>
        </p:nvSpPr>
        <p:spPr/>
        <p:txBody>
          <a:bodyPr/>
          <a:lstStyle/>
          <a:p>
            <a:fld id="{14BE52A2-5327-435F-829A-79B6D0E5D00F}" type="slidenum">
              <a:rPr lang="en-US" smtClean="0"/>
              <a:t>18</a:t>
            </a:fld>
            <a:endParaRPr lang="en-US"/>
          </a:p>
        </p:txBody>
      </p:sp>
    </p:spTree>
    <p:extLst>
      <p:ext uri="{BB962C8B-B14F-4D97-AF65-F5344CB8AC3E}">
        <p14:creationId xmlns:p14="http://schemas.microsoft.com/office/powerpoint/2010/main" val="688618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19</a:t>
            </a:fld>
            <a:endParaRPr lang="en-US"/>
          </a:p>
        </p:txBody>
      </p:sp>
    </p:spTree>
    <p:extLst>
      <p:ext uri="{BB962C8B-B14F-4D97-AF65-F5344CB8AC3E}">
        <p14:creationId xmlns:p14="http://schemas.microsoft.com/office/powerpoint/2010/main" val="39752263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must be assigned to groups randomly and evenly.</a:t>
            </a:r>
            <a:br>
              <a:rPr lang="en-US" dirty="0" smtClean="0"/>
            </a:br>
            <a:r>
              <a:rPr lang="en-US" dirty="0" smtClean="0"/>
              <a:t>Each user should belong to only one group and stay there for the entire test.</a:t>
            </a:r>
          </a:p>
          <a:p>
            <a:r>
              <a:rPr lang="en-US" dirty="0" smtClean="0"/>
              <a:t>Poor randomization leads to biased results and can completely invalidate the experiment.</a:t>
            </a:r>
          </a:p>
        </p:txBody>
      </p:sp>
      <p:sp>
        <p:nvSpPr>
          <p:cNvPr id="4" name="Slide Number Placeholder 3"/>
          <p:cNvSpPr>
            <a:spLocks noGrp="1"/>
          </p:cNvSpPr>
          <p:nvPr>
            <p:ph type="sldNum" sz="quarter" idx="10"/>
          </p:nvPr>
        </p:nvSpPr>
        <p:spPr/>
        <p:txBody>
          <a:bodyPr/>
          <a:lstStyle/>
          <a:p>
            <a:fld id="{14BE52A2-5327-435F-829A-79B6D0E5D00F}" type="slidenum">
              <a:rPr lang="en-US" smtClean="0"/>
              <a:t>20</a:t>
            </a:fld>
            <a:endParaRPr lang="en-US"/>
          </a:p>
        </p:txBody>
      </p:sp>
    </p:spTree>
    <p:extLst>
      <p:ext uri="{BB962C8B-B14F-4D97-AF65-F5344CB8AC3E}">
        <p14:creationId xmlns:p14="http://schemas.microsoft.com/office/powerpoint/2010/main" val="546463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r>
              <a:rPr lang="en-US" sz="1200" dirty="0" smtClean="0"/>
              <a:t>Graduated from a Technical University — Automated Control Systems</a:t>
            </a:r>
          </a:p>
          <a:p>
            <a:pPr marL="0" indent="0">
              <a:lnSpc>
                <a:spcPct val="150000"/>
              </a:lnSpc>
              <a:buNone/>
              <a:defRPr sz="1800"/>
            </a:pPr>
            <a:r>
              <a:rPr lang="en-US" sz="1200" dirty="0" smtClean="0"/>
              <a:t>Research and scientific work</a:t>
            </a:r>
            <a:r>
              <a:rPr lang="ru-RU" sz="1200" dirty="0" smtClean="0"/>
              <a:t> - </a:t>
            </a:r>
            <a:r>
              <a:rPr lang="en-US" sz="1200" dirty="0" smtClean="0"/>
              <a:t>PhD &amp; Medical Decision Support</a:t>
            </a:r>
            <a:r>
              <a:rPr lang="ru-RU" sz="1200" dirty="0" smtClean="0"/>
              <a:t> </a:t>
            </a:r>
            <a:r>
              <a:rPr lang="en-US" sz="1200" dirty="0" smtClean="0"/>
              <a:t>Systems</a:t>
            </a:r>
            <a:r>
              <a:rPr lang="ru-RU" sz="1200" dirty="0" smtClean="0"/>
              <a:t>, </a:t>
            </a:r>
            <a:r>
              <a:rPr lang="en-US" sz="1200" dirty="0" smtClean="0"/>
              <a:t>based on Expert systems</a:t>
            </a:r>
            <a:r>
              <a:rPr lang="ru-RU" sz="1200" dirty="0" smtClean="0"/>
              <a:t>,</a:t>
            </a:r>
            <a:r>
              <a:rPr lang="en-US" sz="1200" dirty="0" smtClean="0"/>
              <a:t> Cluster analysis</a:t>
            </a:r>
            <a:r>
              <a:rPr lang="ru-RU" sz="1200" dirty="0" smtClean="0"/>
              <a:t>, </a:t>
            </a:r>
            <a:r>
              <a:rPr lang="en-US" sz="1200" dirty="0" smtClean="0"/>
              <a:t>Fuzzy logic</a:t>
            </a:r>
            <a:r>
              <a:rPr lang="ru-RU" sz="1200" dirty="0" smtClean="0"/>
              <a:t> </a:t>
            </a:r>
            <a:r>
              <a:rPr lang="en-US" sz="1200" dirty="0" smtClean="0"/>
              <a:t>&amp; Genetic algorithms</a:t>
            </a:r>
          </a:p>
          <a:p>
            <a:pPr marL="0" indent="0">
              <a:lnSpc>
                <a:spcPct val="150000"/>
              </a:lnSpc>
              <a:buNone/>
              <a:defRPr sz="1800"/>
            </a:pPr>
            <a:r>
              <a:rPr lang="en-US" sz="1200" dirty="0" smtClean="0"/>
              <a:t>Developed my own “Evolutionary classification method”</a:t>
            </a:r>
            <a:r>
              <a:rPr lang="ru-RU" sz="1200" dirty="0" smtClean="0"/>
              <a:t> </a:t>
            </a:r>
            <a:r>
              <a:rPr lang="en-US" sz="1200" dirty="0" smtClean="0"/>
              <a:t>to solve the classification problem based on the use of genetic algorithms mechanisms and cluster analysis, I have a copyright certificate (©) for the development of this algorithm</a:t>
            </a:r>
          </a:p>
          <a:p>
            <a:pPr marL="0" indent="0">
              <a:lnSpc>
                <a:spcPct val="150000"/>
              </a:lnSpc>
              <a:buNone/>
              <a:defRPr sz="1800"/>
            </a:pPr>
            <a:r>
              <a:rPr lang="en-US" sz="1200" dirty="0" smtClean="0"/>
              <a:t>Taught a bit statistics and modeling at the university</a:t>
            </a:r>
          </a:p>
          <a:p>
            <a:pPr marL="0" indent="0">
              <a:lnSpc>
                <a:spcPct val="150000"/>
              </a:lnSpc>
              <a:buNone/>
              <a:defRPr sz="1800"/>
            </a:pPr>
            <a:r>
              <a:rPr lang="en-US" sz="1200" dirty="0" smtClean="0"/>
              <a:t>Data Analytics course </a:t>
            </a:r>
          </a:p>
        </p:txBody>
      </p:sp>
      <p:sp>
        <p:nvSpPr>
          <p:cNvPr id="4" name="Slide Number Placeholder 3"/>
          <p:cNvSpPr>
            <a:spLocks noGrp="1"/>
          </p:cNvSpPr>
          <p:nvPr>
            <p:ph type="sldNum" sz="quarter" idx="10"/>
          </p:nvPr>
        </p:nvSpPr>
        <p:spPr/>
        <p:txBody>
          <a:bodyPr/>
          <a:lstStyle/>
          <a:p>
            <a:fld id="{14BE52A2-5327-435F-829A-79B6D0E5D00F}" type="slidenum">
              <a:rPr lang="en-US" smtClean="0"/>
              <a:t>3</a:t>
            </a:fld>
            <a:endParaRPr lang="en-US"/>
          </a:p>
        </p:txBody>
      </p:sp>
    </p:spTree>
    <p:extLst>
      <p:ext uri="{BB962C8B-B14F-4D97-AF65-F5344CB8AC3E}">
        <p14:creationId xmlns:p14="http://schemas.microsoft.com/office/powerpoint/2010/main" val="33060415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the test is complete, we compare the metrics between the control and test groups.</a:t>
            </a:r>
          </a:p>
          <a:p>
            <a:r>
              <a:rPr lang="en-US" dirty="0" smtClean="0"/>
              <a:t>For binary metrics, we often use z-tests, t-tests, chi-square tests, or bootstrap methods.</a:t>
            </a:r>
            <a:br>
              <a:rPr lang="en-US" dirty="0" smtClean="0"/>
            </a:br>
            <a:r>
              <a:rPr lang="en-US" dirty="0" smtClean="0"/>
              <a:t>In addition to p-values, we should always look at effect size and confidence intervals to understand the stability of the result.</a:t>
            </a:r>
          </a:p>
        </p:txBody>
      </p:sp>
      <p:sp>
        <p:nvSpPr>
          <p:cNvPr id="4" name="Slide Number Placeholder 3"/>
          <p:cNvSpPr>
            <a:spLocks noGrp="1"/>
          </p:cNvSpPr>
          <p:nvPr>
            <p:ph type="sldNum" sz="quarter" idx="10"/>
          </p:nvPr>
        </p:nvSpPr>
        <p:spPr/>
        <p:txBody>
          <a:bodyPr/>
          <a:lstStyle/>
          <a:p>
            <a:fld id="{14BE52A2-5327-435F-829A-79B6D0E5D00F}" type="slidenum">
              <a:rPr lang="en-US" smtClean="0"/>
              <a:t>21</a:t>
            </a:fld>
            <a:endParaRPr lang="en-US"/>
          </a:p>
        </p:txBody>
      </p:sp>
    </p:spTree>
    <p:extLst>
      <p:ext uri="{BB962C8B-B14F-4D97-AF65-F5344CB8AC3E}">
        <p14:creationId xmlns:p14="http://schemas.microsoft.com/office/powerpoint/2010/main" val="32485783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real-world A/B testing, we rarely assign users to groups using a simple random function on every request.</a:t>
            </a:r>
          </a:p>
          <a:p>
            <a:r>
              <a:rPr lang="en-US" dirty="0" smtClean="0"/>
              <a:t>Instead, we usually rely on </a:t>
            </a:r>
            <a:r>
              <a:rPr lang="en-US" b="1" dirty="0" smtClean="0"/>
              <a:t>hashing</a:t>
            </a:r>
            <a:r>
              <a:rPr lang="en-US" dirty="0" smtClean="0"/>
              <a:t>.</a:t>
            </a:r>
            <a:br>
              <a:rPr lang="en-US" dirty="0" smtClean="0"/>
            </a:br>
            <a:r>
              <a:rPr lang="en-US" dirty="0" smtClean="0"/>
              <a:t>We take a stable user identifier — such as a user ID, device ID — and pass it through a hash function.</a:t>
            </a:r>
          </a:p>
          <a:p>
            <a:r>
              <a:rPr lang="en-US" dirty="0" smtClean="0"/>
              <a:t>The hash value is then mapped to a specific experiment group.</a:t>
            </a:r>
            <a:br>
              <a:rPr lang="en-US" dirty="0" smtClean="0"/>
            </a:br>
            <a:r>
              <a:rPr lang="en-US" dirty="0" smtClean="0"/>
              <a:t>This approach ensures that the same user is always assigned to the same group, even across multiple sessions.</a:t>
            </a:r>
          </a:p>
          <a:p>
            <a:r>
              <a:rPr lang="en-US" dirty="0" smtClean="0"/>
              <a:t>Hashing provides a </a:t>
            </a:r>
            <a:r>
              <a:rPr lang="en-US" b="1" dirty="0" smtClean="0"/>
              <a:t>deterministic and reproducible</a:t>
            </a:r>
            <a:r>
              <a:rPr lang="en-US" dirty="0" smtClean="0"/>
              <a:t> way to split users, which is critical for experiment validity.</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22</a:t>
            </a:fld>
            <a:endParaRPr lang="en-US"/>
          </a:p>
        </p:txBody>
      </p:sp>
    </p:spTree>
    <p:extLst>
      <p:ext uri="{BB962C8B-B14F-4D97-AF65-F5344CB8AC3E}">
        <p14:creationId xmlns:p14="http://schemas.microsoft.com/office/powerpoint/2010/main" val="29068519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control user assignment across different experiments, we use something called an </a:t>
            </a:r>
            <a:r>
              <a:rPr lang="en-US" b="1" dirty="0" smtClean="0"/>
              <a:t>experiment salt</a:t>
            </a:r>
            <a:r>
              <a:rPr lang="en-US" dirty="0" smtClean="0"/>
              <a:t>.</a:t>
            </a:r>
            <a:r>
              <a:rPr lang="ru-RU" dirty="0" smtClean="0"/>
              <a:t> </a:t>
            </a:r>
            <a:r>
              <a:rPr lang="en-US" dirty="0" smtClean="0"/>
              <a:t>A salt is an experiment-specific value that is combined with the user ID before hashing.</a:t>
            </a:r>
            <a:r>
              <a:rPr lang="ru-RU" dirty="0" smtClean="0"/>
              <a:t> </a:t>
            </a:r>
            <a:r>
              <a:rPr lang="en-US" dirty="0" smtClean="0"/>
              <a:t>For example, we might hash </a:t>
            </a:r>
            <a:r>
              <a:rPr lang="en-US" dirty="0" err="1" smtClean="0"/>
              <a:t>user_id</a:t>
            </a:r>
            <a:r>
              <a:rPr lang="en-US" dirty="0" smtClean="0"/>
              <a:t> + </a:t>
            </a:r>
            <a:r>
              <a:rPr lang="en-US" dirty="0" err="1" smtClean="0"/>
              <a:t>experiment_name</a:t>
            </a:r>
            <a:r>
              <a:rPr lang="en-US" dirty="0" smtClean="0"/>
              <a:t>.</a:t>
            </a:r>
            <a:r>
              <a:rPr lang="ru-RU" dirty="0" smtClean="0"/>
              <a:t> </a:t>
            </a:r>
            <a:r>
              <a:rPr lang="en-US" dirty="0" smtClean="0"/>
              <a:t>This allows the same user to be assigned differently in different experiments, while remaining stable within a single experiment.</a:t>
            </a:r>
            <a:r>
              <a:rPr lang="ru-RU" dirty="0" smtClean="0"/>
              <a:t> </a:t>
            </a:r>
            <a:r>
              <a:rPr lang="en-US" dirty="0" smtClean="0"/>
              <a:t>Using a salt helps us:</a:t>
            </a:r>
            <a:endParaRPr lang="ru-RU" dirty="0" smtClean="0"/>
          </a:p>
          <a:p>
            <a:pPr marL="171450" indent="-171450">
              <a:buFontTx/>
              <a:buChar char="-"/>
            </a:pPr>
            <a:r>
              <a:rPr lang="en-US" dirty="0" smtClean="0"/>
              <a:t>keep experiments independent,</a:t>
            </a:r>
            <a:endParaRPr lang="ru-RU" dirty="0" smtClean="0"/>
          </a:p>
          <a:p>
            <a:pPr marL="171450" indent="-171450">
              <a:buFontTx/>
              <a:buChar char="-"/>
            </a:pPr>
            <a:r>
              <a:rPr lang="en-US" dirty="0" smtClean="0"/>
              <a:t>avoid unintended correlations between tests</a:t>
            </a:r>
            <a:endParaRPr lang="ru-RU" dirty="0" smtClean="0"/>
          </a:p>
          <a:p>
            <a:pPr marL="171450" indent="-171450">
              <a:buFontTx/>
              <a:buChar char="-"/>
            </a:pPr>
            <a:r>
              <a:rPr lang="en-US" dirty="0" smtClean="0"/>
              <a:t>safely re-randomize users for new experiments.</a:t>
            </a:r>
            <a:endParaRPr lang="ru-RU" dirty="0" smtClean="0"/>
          </a:p>
          <a:p>
            <a:pPr marL="0" indent="0">
              <a:buFontTx/>
              <a:buNone/>
            </a:pPr>
            <a:r>
              <a:rPr lang="en-US" dirty="0" smtClean="0"/>
              <a:t>In practice, hashing with a salt is the standard approach used in large-scale experimentation systems.</a:t>
            </a:r>
          </a:p>
        </p:txBody>
      </p:sp>
      <p:sp>
        <p:nvSpPr>
          <p:cNvPr id="4" name="Slide Number Placeholder 3"/>
          <p:cNvSpPr>
            <a:spLocks noGrp="1"/>
          </p:cNvSpPr>
          <p:nvPr>
            <p:ph type="sldNum" sz="quarter" idx="10"/>
          </p:nvPr>
        </p:nvSpPr>
        <p:spPr/>
        <p:txBody>
          <a:bodyPr/>
          <a:lstStyle/>
          <a:p>
            <a:fld id="{14BE52A2-5327-435F-829A-79B6D0E5D00F}" type="slidenum">
              <a:rPr lang="en-US" smtClean="0"/>
              <a:t>23</a:t>
            </a:fld>
            <a:endParaRPr lang="en-US"/>
          </a:p>
        </p:txBody>
      </p:sp>
    </p:spTree>
    <p:extLst>
      <p:ext uri="{BB962C8B-B14F-4D97-AF65-F5344CB8AC3E}">
        <p14:creationId xmlns:p14="http://schemas.microsoft.com/office/powerpoint/2010/main" val="33145583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24</a:t>
            </a:fld>
            <a:endParaRPr lang="en-US"/>
          </a:p>
        </p:txBody>
      </p:sp>
    </p:spTree>
    <p:extLst>
      <p:ext uri="{BB962C8B-B14F-4D97-AF65-F5344CB8AC3E}">
        <p14:creationId xmlns:p14="http://schemas.microsoft.com/office/powerpoint/2010/main" val="29886951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A/B tests fail not because of statistics, but because of process mistakes.</a:t>
            </a:r>
          </a:p>
          <a:p>
            <a:r>
              <a:rPr lang="en-US" dirty="0" smtClean="0"/>
              <a:t>Common issues include stopping tests too early, testing multiple hypotheses at once, choosing the wrong metric, or running tests for too short a time.</a:t>
            </a:r>
          </a:p>
          <a:p>
            <a:r>
              <a:rPr lang="en-US" dirty="0" smtClean="0"/>
              <a:t>Discipline and patience are critical for reliable A/B testing.</a:t>
            </a:r>
          </a:p>
        </p:txBody>
      </p:sp>
      <p:sp>
        <p:nvSpPr>
          <p:cNvPr id="4" name="Slide Number Placeholder 3"/>
          <p:cNvSpPr>
            <a:spLocks noGrp="1"/>
          </p:cNvSpPr>
          <p:nvPr>
            <p:ph type="sldNum" sz="quarter" idx="10"/>
          </p:nvPr>
        </p:nvSpPr>
        <p:spPr/>
        <p:txBody>
          <a:bodyPr/>
          <a:lstStyle/>
          <a:p>
            <a:fld id="{14BE52A2-5327-435F-829A-79B6D0E5D00F}" type="slidenum">
              <a:rPr lang="en-US" smtClean="0"/>
              <a:t>25</a:t>
            </a:fld>
            <a:endParaRPr lang="en-US"/>
          </a:p>
        </p:txBody>
      </p:sp>
    </p:spTree>
    <p:extLst>
      <p:ext uri="{BB962C8B-B14F-4D97-AF65-F5344CB8AC3E}">
        <p14:creationId xmlns:p14="http://schemas.microsoft.com/office/powerpoint/2010/main" val="21956128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 testing is a foundational tool for data-driven decision making.</a:t>
            </a:r>
          </a:p>
          <a:p>
            <a:r>
              <a:rPr lang="en-US" dirty="0" smtClean="0"/>
              <a:t>It helps teams measure causal impact, reduce risk, and scale improvements with confidence.</a:t>
            </a:r>
            <a:br>
              <a:rPr lang="en-US" dirty="0" smtClean="0"/>
            </a:br>
            <a:r>
              <a:rPr lang="en-US" dirty="0" smtClean="0"/>
              <a:t>When designed correctly, A/B testing becomes one of the most powerful tools in a data analyst’s toolkit.</a:t>
            </a:r>
          </a:p>
        </p:txBody>
      </p:sp>
      <p:sp>
        <p:nvSpPr>
          <p:cNvPr id="4" name="Slide Number Placeholder 3"/>
          <p:cNvSpPr>
            <a:spLocks noGrp="1"/>
          </p:cNvSpPr>
          <p:nvPr>
            <p:ph type="sldNum" sz="quarter" idx="10"/>
          </p:nvPr>
        </p:nvSpPr>
        <p:spPr/>
        <p:txBody>
          <a:bodyPr/>
          <a:lstStyle/>
          <a:p>
            <a:fld id="{14BE52A2-5327-435F-829A-79B6D0E5D00F}" type="slidenum">
              <a:rPr lang="en-US" smtClean="0"/>
              <a:t>26</a:t>
            </a:fld>
            <a:endParaRPr lang="en-US"/>
          </a:p>
        </p:txBody>
      </p:sp>
    </p:spTree>
    <p:extLst>
      <p:ext uri="{BB962C8B-B14F-4D97-AF65-F5344CB8AC3E}">
        <p14:creationId xmlns:p14="http://schemas.microsoft.com/office/powerpoint/2010/main" val="14422326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27</a:t>
            </a:fld>
            <a:endParaRPr lang="en-US"/>
          </a:p>
        </p:txBody>
      </p:sp>
    </p:spTree>
    <p:extLst>
      <p:ext uri="{BB962C8B-B14F-4D97-AF65-F5344CB8AC3E}">
        <p14:creationId xmlns:p14="http://schemas.microsoft.com/office/powerpoint/2010/main" val="7819572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28</a:t>
            </a:fld>
            <a:endParaRPr lang="en-US"/>
          </a:p>
        </p:txBody>
      </p:sp>
    </p:spTree>
    <p:extLst>
      <p:ext uri="{BB962C8B-B14F-4D97-AF65-F5344CB8AC3E}">
        <p14:creationId xmlns:p14="http://schemas.microsoft.com/office/powerpoint/2010/main" val="26780748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29</a:t>
            </a:fld>
            <a:endParaRPr lang="en-US"/>
          </a:p>
        </p:txBody>
      </p:sp>
    </p:spTree>
    <p:extLst>
      <p:ext uri="{BB962C8B-B14F-4D97-AF65-F5344CB8AC3E}">
        <p14:creationId xmlns:p14="http://schemas.microsoft.com/office/powerpoint/2010/main" val="19842987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30</a:t>
            </a:fld>
            <a:endParaRPr lang="en-US"/>
          </a:p>
        </p:txBody>
      </p:sp>
    </p:spTree>
    <p:extLst>
      <p:ext uri="{BB962C8B-B14F-4D97-AF65-F5344CB8AC3E}">
        <p14:creationId xmlns:p14="http://schemas.microsoft.com/office/powerpoint/2010/main" val="14192403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started working at the age of 15 producing chicken feed</a:t>
            </a:r>
            <a:r>
              <a:rPr lang="ru-RU" dirty="0" smtClean="0"/>
              <a:t>, </a:t>
            </a:r>
            <a:r>
              <a:rPr lang="en-US" dirty="0" smtClean="0"/>
              <a:t>because</a:t>
            </a:r>
            <a:r>
              <a:rPr lang="en-US" baseline="0" dirty="0" smtClean="0"/>
              <a:t> I wanted to buy tape </a:t>
            </a:r>
            <a:r>
              <a:rPr lang="en-US" baseline="0" dirty="0" err="1" smtClean="0"/>
              <a:t>recoder</a:t>
            </a:r>
            <a:r>
              <a:rPr lang="en-US" dirty="0" smtClean="0"/>
              <a:t>. Later, I worked as a camp counselor in a children’s summer camp. As a student, I took part-time jobs as a loader and a private tutor. After graduating from university, I conducted scientific research at the intersection of medicine and IT and taught at the university. Later, I moved to Siberia and worked in oil companies for more than 22 years: 17 years as the head of IT departments and the last 5 years as an internal auditor.</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4</a:t>
            </a:fld>
            <a:endParaRPr lang="en-US"/>
          </a:p>
        </p:txBody>
      </p:sp>
    </p:spTree>
    <p:extLst>
      <p:ext uri="{BB962C8B-B14F-4D97-AF65-F5344CB8AC3E}">
        <p14:creationId xmlns:p14="http://schemas.microsoft.com/office/powerpoint/2010/main" val="6154819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31</a:t>
            </a:fld>
            <a:endParaRPr lang="en-US"/>
          </a:p>
        </p:txBody>
      </p:sp>
    </p:spTree>
    <p:extLst>
      <p:ext uri="{BB962C8B-B14F-4D97-AF65-F5344CB8AC3E}">
        <p14:creationId xmlns:p14="http://schemas.microsoft.com/office/powerpoint/2010/main" val="32059440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was born during the fire but later moved to Siberia, where winter temperatures can reach –50°C.</a:t>
            </a:r>
            <a:br>
              <a:rPr lang="en-US" dirty="0" smtClean="0"/>
            </a:br>
            <a:r>
              <a:rPr lang="en-US" dirty="0" smtClean="0"/>
              <a:t>I was afraid of relationships and remained a virgin until 28, but now I have had two wives (one ex-wife) and four children — my youngest son is 4 month.</a:t>
            </a:r>
            <a:br>
              <a:rPr lang="en-US" dirty="0" smtClean="0"/>
            </a:br>
            <a:r>
              <a:rPr lang="en-US" dirty="0" smtClean="0"/>
              <a:t>I graduated with an IT degree, but I didn’t own a computer at that time. In fact, the first computers at my university were literally delivered by horse.</a:t>
            </a:r>
            <a:br>
              <a:rPr lang="en-US" dirty="0" smtClean="0"/>
            </a:br>
            <a:r>
              <a:rPr lang="en-US" dirty="0" smtClean="0"/>
              <a:t>I did scientific research, but now I can barely understand what exactly I invented back then.</a:t>
            </a:r>
            <a:br>
              <a:rPr lang="en-US" dirty="0" smtClean="0"/>
            </a:br>
            <a:r>
              <a:rPr lang="en-US" dirty="0" smtClean="0"/>
              <a:t>I graduated from an aviation university and studied aircraft systems in detail, but I only took my first passenger flight several years later.</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5</a:t>
            </a:fld>
            <a:endParaRPr lang="en-US"/>
          </a:p>
        </p:txBody>
      </p:sp>
    </p:spTree>
    <p:extLst>
      <p:ext uri="{BB962C8B-B14F-4D97-AF65-F5344CB8AC3E}">
        <p14:creationId xmlns:p14="http://schemas.microsoft.com/office/powerpoint/2010/main" val="1569546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was never a professional athlete in any sport, but I participated in competitions in more than 20 different sports, including </a:t>
            </a:r>
            <a:r>
              <a:rPr lang="en-US" dirty="0" err="1" smtClean="0"/>
              <a:t>lapta</a:t>
            </a:r>
            <a:r>
              <a:rPr lang="en-US" dirty="0" smtClean="0"/>
              <a:t>, floorball, disc-ball, felt-boot hockey, and </a:t>
            </a:r>
            <a:r>
              <a:rPr lang="en-US" dirty="0" err="1" smtClean="0"/>
              <a:t>kubb</a:t>
            </a:r>
            <a:r>
              <a:rPr lang="en-US" dirty="0" smtClean="0"/>
              <a:t> — the “Viking chess.” I even have a photo with a trophy from the Antwerp Run. I always participate in competitions with no preparation or training.</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6</a:t>
            </a:fld>
            <a:endParaRPr lang="en-US"/>
          </a:p>
        </p:txBody>
      </p:sp>
    </p:spTree>
    <p:extLst>
      <p:ext uri="{BB962C8B-B14F-4D97-AF65-F5344CB8AC3E}">
        <p14:creationId xmlns:p14="http://schemas.microsoft.com/office/powerpoint/2010/main" val="376465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graduated from a music school with a balalaika major, sang in a choir, did track and field, and completed massage therapy courses.</a:t>
            </a:r>
            <a:br>
              <a:rPr lang="en-US" dirty="0" smtClean="0"/>
            </a:br>
            <a:r>
              <a:rPr lang="en-US" dirty="0" smtClean="0"/>
              <a:t>I love traveling and have visited about 35 countries. I enjoy hiking, climbing mountains, rafting, playing guitar, reading, and intellectual games. I helped friends organize the first Russian-speaking quiz in Brussels.</a:t>
            </a:r>
            <a:r>
              <a:rPr lang="ru-RU" dirty="0" smtClean="0"/>
              <a:t/>
            </a:r>
            <a:br>
              <a:rPr lang="ru-RU" dirty="0" smtClean="0"/>
            </a:br>
            <a:r>
              <a:rPr lang="en-US" dirty="0" smtClean="0"/>
              <a:t>There is a stereotype that Russians drink a lot.</a:t>
            </a:r>
            <a:r>
              <a:rPr lang="ru-RU" dirty="0" smtClean="0"/>
              <a:t> </a:t>
            </a:r>
            <a:r>
              <a:rPr lang="en-US" dirty="0" smtClean="0"/>
              <a:t>Yesterday</a:t>
            </a:r>
            <a:r>
              <a:rPr lang="en-US" baseline="0" dirty="0" smtClean="0"/>
              <a:t> I found some statistics</a:t>
            </a:r>
            <a:r>
              <a:rPr lang="ru-RU" baseline="0" dirty="0" smtClean="0"/>
              <a:t> </a:t>
            </a:r>
            <a:r>
              <a:rPr lang="en-US" baseline="0" dirty="0" smtClean="0"/>
              <a:t>and the rate in Belgium is practically the same. As for me…</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7</a:t>
            </a:fld>
            <a:endParaRPr lang="en-US"/>
          </a:p>
        </p:txBody>
      </p:sp>
    </p:spTree>
    <p:extLst>
      <p:ext uri="{BB962C8B-B14F-4D97-AF65-F5344CB8AC3E}">
        <p14:creationId xmlns:p14="http://schemas.microsoft.com/office/powerpoint/2010/main" val="2375586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 we are going to talk about A/B testing — one of the core tools in data analytics and data-driven decision making.</a:t>
            </a:r>
            <a:br>
              <a:rPr lang="en-US" dirty="0" smtClean="0"/>
            </a:br>
            <a:r>
              <a:rPr lang="en-US" dirty="0" smtClean="0"/>
              <a:t>Almost every digital product today — websites, mobile apps, marketing campaigns — can and should be evaluated using experiments.</a:t>
            </a:r>
          </a:p>
          <a:p>
            <a:r>
              <a:rPr lang="en-US" dirty="0" smtClean="0"/>
              <a:t>The key idea is simple: instead of guessing what works better, we measure it using data.</a:t>
            </a:r>
            <a:br>
              <a:rPr lang="en-US" dirty="0" smtClean="0"/>
            </a:br>
            <a:r>
              <a:rPr lang="en-US" dirty="0" smtClean="0"/>
              <a:t>This is an important topic that comes up in interviews, especially if you are applying for a product analyst position.</a:t>
            </a:r>
          </a:p>
          <a:p>
            <a:r>
              <a:rPr lang="en-US" sz="1200" b="1" kern="1200" dirty="0" smtClean="0">
                <a:solidFill>
                  <a:schemeClr val="tx1"/>
                </a:solidFill>
                <a:effectLst/>
                <a:latin typeface="+mn-lt"/>
                <a:ea typeface="+mn-ea"/>
                <a:cs typeface="+mn-cs"/>
              </a:rPr>
              <a:t>Let’s walk through an example.</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Imagine that you are a data analyst at a real estate agency called </a:t>
            </a:r>
            <a:r>
              <a:rPr lang="en-US" sz="1200" i="1" kern="1200" dirty="0" smtClean="0">
                <a:solidFill>
                  <a:schemeClr val="tx1"/>
                </a:solidFill>
                <a:effectLst/>
                <a:latin typeface="+mn-lt"/>
                <a:ea typeface="+mn-ea"/>
                <a:cs typeface="+mn-cs"/>
              </a:rPr>
              <a:t>Emma-Eliza</a:t>
            </a:r>
            <a:r>
              <a:rPr lang="en-US" sz="1200" kern="1200" dirty="0" smtClean="0">
                <a:solidFill>
                  <a:schemeClr val="tx1"/>
                </a:solidFill>
                <a:effectLst/>
                <a:latin typeface="+mn-lt"/>
                <a:ea typeface="+mn-ea"/>
                <a:cs typeface="+mn-cs"/>
              </a:rPr>
              <a:t>. The company’s goal is to increase the conversion rate of website visitors into requests for property viewings.</a:t>
            </a:r>
            <a:endParaRPr lang="en-US" dirty="0" smtClean="0">
              <a:effectLst/>
            </a:endParaRPr>
          </a:p>
          <a:p>
            <a:r>
              <a:rPr lang="en-US" sz="1200" kern="1200" dirty="0" smtClean="0">
                <a:solidFill>
                  <a:schemeClr val="tx1"/>
                </a:solidFill>
                <a:effectLst/>
                <a:latin typeface="+mn-lt"/>
                <a:ea typeface="+mn-ea"/>
                <a:cs typeface="+mn-cs"/>
              </a:rPr>
              <a:t>Suppose a designer suggests changing the visual design of the website. For example, the current design relies heavily on red colors, and the designer believes this is too aggressive. He proposes switching to a calmer color palette — such as blue, green, or beige — and claim that this change will make users more likely to submit a viewing request when they visit the site.</a:t>
            </a:r>
            <a:endParaRPr lang="en-US" dirty="0" smtClean="0">
              <a:effectLst/>
            </a:endParaRPr>
          </a:p>
          <a:p>
            <a:r>
              <a:rPr lang="en-US" sz="1200" kern="1200" dirty="0" smtClean="0">
                <a:solidFill>
                  <a:schemeClr val="tx1"/>
                </a:solidFill>
                <a:effectLst/>
                <a:latin typeface="+mn-lt"/>
                <a:ea typeface="+mn-ea"/>
                <a:cs typeface="+mn-cs"/>
              </a:rPr>
              <a:t>Your task is to </a:t>
            </a:r>
            <a:r>
              <a:rPr lang="en-US" sz="1200" b="1" kern="1200" dirty="0" smtClean="0">
                <a:solidFill>
                  <a:schemeClr val="tx1"/>
                </a:solidFill>
                <a:effectLst/>
                <a:latin typeface="+mn-lt"/>
                <a:ea typeface="+mn-ea"/>
                <a:cs typeface="+mn-cs"/>
              </a:rPr>
              <a:t>test this hypothesis</a:t>
            </a:r>
            <a:r>
              <a:rPr lang="en-US" sz="1200" kern="1200" dirty="0" smtClean="0">
                <a:solidFill>
                  <a:schemeClr val="tx1"/>
                </a:solidFill>
                <a:effectLst/>
                <a:latin typeface="+mn-lt"/>
                <a:ea typeface="+mn-ea"/>
                <a:cs typeface="+mn-cs"/>
              </a:rPr>
              <a:t>. And this is exactly where A/B testing becomes necessary — but only if the experiment is designed and calculated correctly.</a:t>
            </a:r>
            <a:endParaRPr lang="en-US" dirty="0" smtClean="0">
              <a:effectLst/>
            </a:endParaRPr>
          </a:p>
          <a:p>
            <a:r>
              <a:rPr lang="en-US" sz="1200" b="1" kern="1200" dirty="0" smtClean="0">
                <a:solidFill>
                  <a:schemeClr val="tx1"/>
                </a:solidFill>
                <a:effectLst/>
                <a:latin typeface="+mn-lt"/>
                <a:ea typeface="+mn-ea"/>
                <a:cs typeface="+mn-cs"/>
              </a:rPr>
              <a:t>What is the wrong approach?</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The wrong way would be to change the design for all users at once, run the experiment for a fixed period and then evaluate the results.</a:t>
            </a:r>
            <a:endParaRPr lang="en-US" dirty="0" smtClean="0">
              <a:effectLst/>
            </a:endParaRPr>
          </a:p>
          <a:p>
            <a:r>
              <a:rPr lang="en-US" sz="1200" kern="1200" dirty="0" smtClean="0">
                <a:solidFill>
                  <a:schemeClr val="tx1"/>
                </a:solidFill>
                <a:effectLst/>
                <a:latin typeface="+mn-lt"/>
                <a:ea typeface="+mn-ea"/>
                <a:cs typeface="+mn-cs"/>
              </a:rPr>
              <a:t>If someone suggests this approach, you, as a data analyst, should immediately challenge it.</a:t>
            </a:r>
            <a:endParaRPr lang="en-US" dirty="0" smtClean="0">
              <a:effectLst/>
            </a:endParaRPr>
          </a:p>
          <a:p>
            <a:r>
              <a:rPr lang="en-US" sz="1200" kern="1200" dirty="0" smtClean="0">
                <a:solidFill>
                  <a:schemeClr val="tx1"/>
                </a:solidFill>
                <a:effectLst/>
                <a:latin typeface="+mn-lt"/>
                <a:ea typeface="+mn-ea"/>
                <a:cs typeface="+mn-cs"/>
              </a:rPr>
              <a:t>Let’s say we introduce the new design on January 1st. By mid-January, we observe that our key metric — the number of viewing requests — has increased and we might be tempted to say: </a:t>
            </a:r>
            <a:r>
              <a:rPr lang="en-US" sz="1200" i="1" kern="1200" dirty="0" smtClean="0">
                <a:solidFill>
                  <a:schemeClr val="tx1"/>
                </a:solidFill>
                <a:effectLst/>
                <a:latin typeface="+mn-lt"/>
                <a:ea typeface="+mn-ea"/>
                <a:cs typeface="+mn-cs"/>
              </a:rPr>
              <a:t>“Great, the blue color works better.”</a:t>
            </a:r>
            <a:endParaRPr lang="en-US" dirty="0" smtClean="0">
              <a:effectLst/>
            </a:endParaRPr>
          </a:p>
          <a:p>
            <a:r>
              <a:rPr lang="en-US" sz="1200" kern="1200" dirty="0" smtClean="0">
                <a:solidFill>
                  <a:schemeClr val="tx1"/>
                </a:solidFill>
                <a:effectLst/>
                <a:latin typeface="+mn-lt"/>
                <a:ea typeface="+mn-ea"/>
                <a:cs typeface="+mn-cs"/>
              </a:rPr>
              <a:t>However, in reality, this conclusion may be completely incorrect.</a:t>
            </a:r>
            <a:endParaRPr lang="en-US" dirty="0" smtClean="0">
              <a:effectLst/>
            </a:endParaRPr>
          </a:p>
          <a:p>
            <a:r>
              <a:rPr lang="en-US" sz="1200" kern="1200" dirty="0" smtClean="0">
                <a:solidFill>
                  <a:schemeClr val="tx1"/>
                </a:solidFill>
                <a:effectLst/>
                <a:latin typeface="+mn-lt"/>
                <a:ea typeface="+mn-ea"/>
                <a:cs typeface="+mn-cs"/>
              </a:rPr>
              <a:t>The increase in the metric might have nothing to do with the design change at all. Starting from January 1st, many other factors could have changed:</a:t>
            </a:r>
            <a:endParaRPr lang="en-US" dirty="0" smtClean="0">
              <a:effectLst/>
            </a:endParaRPr>
          </a:p>
          <a:p>
            <a:pPr lvl="0"/>
            <a:r>
              <a:rPr lang="en-US" sz="1200" kern="1200" dirty="0" smtClean="0">
                <a:solidFill>
                  <a:schemeClr val="tx1"/>
                </a:solidFill>
                <a:effectLst/>
                <a:latin typeface="+mn-lt"/>
                <a:ea typeface="+mn-ea"/>
                <a:cs typeface="+mn-cs"/>
              </a:rPr>
              <a:t>more people may have gone on vacation,</a:t>
            </a:r>
            <a:endParaRPr lang="en-US" dirty="0" smtClean="0">
              <a:effectLst/>
            </a:endParaRPr>
          </a:p>
          <a:p>
            <a:pPr lvl="0"/>
            <a:r>
              <a:rPr lang="en-US" sz="1200" kern="1200" dirty="0" smtClean="0">
                <a:solidFill>
                  <a:schemeClr val="tx1"/>
                </a:solidFill>
                <a:effectLst/>
                <a:latin typeface="+mn-lt"/>
                <a:ea typeface="+mn-ea"/>
                <a:cs typeface="+mn-cs"/>
              </a:rPr>
              <a:t>new regulations in Belgium might have been introduced,</a:t>
            </a:r>
            <a:endParaRPr lang="en-US" dirty="0" smtClean="0">
              <a:effectLst/>
            </a:endParaRPr>
          </a:p>
          <a:p>
            <a:pPr lvl="0"/>
            <a:r>
              <a:rPr lang="en-US" sz="1200" kern="1200" dirty="0" smtClean="0">
                <a:solidFill>
                  <a:schemeClr val="tx1"/>
                </a:solidFill>
                <a:effectLst/>
                <a:latin typeface="+mn-lt"/>
                <a:ea typeface="+mn-ea"/>
                <a:cs typeface="+mn-cs"/>
              </a:rPr>
              <a:t>or some other part of the service may have changed — for example, the user navigation flow on the website.</a:t>
            </a:r>
            <a:endParaRPr lang="en-US" dirty="0" smtClean="0">
              <a:effectLst/>
            </a:endParaRPr>
          </a:p>
          <a:p>
            <a:r>
              <a:rPr lang="en-US" sz="1200" kern="1200" dirty="0" smtClean="0">
                <a:solidFill>
                  <a:schemeClr val="tx1"/>
                </a:solidFill>
                <a:effectLst/>
                <a:latin typeface="+mn-lt"/>
                <a:ea typeface="+mn-ea"/>
                <a:cs typeface="+mn-cs"/>
              </a:rPr>
              <a:t>In other words, many things could have changed at the same time, including factors you may not even be aware of. Therefore, claiming that the metric increased specifically because of the color change would be incorrect and misleading.</a:t>
            </a:r>
            <a:endParaRPr lang="en-US" dirty="0"/>
          </a:p>
        </p:txBody>
      </p:sp>
      <p:sp>
        <p:nvSpPr>
          <p:cNvPr id="4" name="Slide Number Placeholder 3"/>
          <p:cNvSpPr>
            <a:spLocks noGrp="1"/>
          </p:cNvSpPr>
          <p:nvPr>
            <p:ph type="sldNum" sz="quarter" idx="10"/>
          </p:nvPr>
        </p:nvSpPr>
        <p:spPr/>
        <p:txBody>
          <a:bodyPr/>
          <a:lstStyle/>
          <a:p>
            <a:fld id="{14BE52A2-5327-435F-829A-79B6D0E5D00F}" type="slidenum">
              <a:rPr lang="en-US" smtClean="0"/>
              <a:t>8</a:t>
            </a:fld>
            <a:endParaRPr lang="en-US"/>
          </a:p>
        </p:txBody>
      </p:sp>
    </p:spTree>
    <p:extLst>
      <p:ext uri="{BB962C8B-B14F-4D97-AF65-F5344CB8AC3E}">
        <p14:creationId xmlns:p14="http://schemas.microsoft.com/office/powerpoint/2010/main" val="16423085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effectLst/>
            </a:endParaRPr>
          </a:p>
          <a:p>
            <a:r>
              <a:rPr lang="en-US" sz="1200" b="1" kern="1200" dirty="0" smtClean="0">
                <a:solidFill>
                  <a:schemeClr val="tx1"/>
                </a:solidFill>
                <a:effectLst/>
                <a:latin typeface="+mn-lt"/>
                <a:ea typeface="+mn-ea"/>
                <a:cs typeface="+mn-cs"/>
              </a:rPr>
              <a:t>What should we do instead?</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We need to split our users into two or more groups</a:t>
            </a:r>
            <a:r>
              <a:rPr lang="ru-RU" sz="1200" kern="1200" dirty="0" smtClean="0">
                <a:solidFill>
                  <a:schemeClr val="tx1"/>
                </a:solidFill>
                <a:effectLst/>
                <a:latin typeface="+mn-lt"/>
                <a:ea typeface="+mn-ea"/>
                <a:cs typeface="+mn-cs"/>
              </a:rPr>
              <a:t>:</a:t>
            </a:r>
            <a:r>
              <a:rPr lang="ru-RU" sz="1200" kern="1200" baseline="0" dirty="0" smtClean="0">
                <a:solidFill>
                  <a:schemeClr val="tx1"/>
                </a:solidFill>
                <a:effectLst/>
                <a:latin typeface="+mn-lt"/>
                <a:ea typeface="+mn-ea"/>
                <a:cs typeface="+mn-cs"/>
              </a:rPr>
              <a:t> </a:t>
            </a:r>
            <a:r>
              <a:rPr lang="en-US" sz="1200" kern="1200" baseline="0" dirty="0" smtClean="0">
                <a:solidFill>
                  <a:schemeClr val="tx1"/>
                </a:solidFill>
                <a:effectLst/>
                <a:latin typeface="+mn-lt"/>
                <a:ea typeface="+mn-ea"/>
                <a:cs typeface="+mn-cs"/>
              </a:rPr>
              <a:t>o</a:t>
            </a:r>
            <a:r>
              <a:rPr lang="en-US" sz="1200" kern="1200" dirty="0" smtClean="0">
                <a:solidFill>
                  <a:schemeClr val="tx1"/>
                </a:solidFill>
                <a:effectLst/>
                <a:latin typeface="+mn-lt"/>
                <a:ea typeface="+mn-ea"/>
                <a:cs typeface="+mn-cs"/>
              </a:rPr>
              <a:t>ne group continues to see the old version — in our case, the red design.</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Another group is exposed to the new version — the updated design.</a:t>
            </a:r>
            <a:endParaRPr lang="en-US" dirty="0" smtClean="0">
              <a:effectLst/>
            </a:endParaRPr>
          </a:p>
          <a:p>
            <a:r>
              <a:rPr lang="en-US" sz="1200" kern="1200" dirty="0" smtClean="0">
                <a:solidFill>
                  <a:schemeClr val="tx1"/>
                </a:solidFill>
                <a:effectLst/>
                <a:latin typeface="+mn-lt"/>
                <a:ea typeface="+mn-ea"/>
                <a:cs typeface="+mn-cs"/>
              </a:rPr>
              <a:t>The key point is that </a:t>
            </a:r>
            <a:r>
              <a:rPr lang="en-US" sz="1200" b="1" kern="1200" dirty="0" smtClean="0">
                <a:solidFill>
                  <a:schemeClr val="tx1"/>
                </a:solidFill>
                <a:effectLst/>
                <a:latin typeface="+mn-lt"/>
                <a:ea typeface="+mn-ea"/>
                <a:cs typeface="+mn-cs"/>
              </a:rPr>
              <a:t>both groups exist in the same reality at the same time</a:t>
            </a:r>
            <a:r>
              <a:rPr lang="en-US" sz="1200" kern="1200" dirty="0" smtClean="0">
                <a:solidFill>
                  <a:schemeClr val="tx1"/>
                </a:solidFill>
                <a:effectLst/>
                <a:latin typeface="+mn-lt"/>
                <a:ea typeface="+mn-ea"/>
                <a:cs typeface="+mn-cs"/>
              </a:rPr>
              <a:t>. Any external changes affect both groups equally and we can reasonably attribute this difference to the design change.</a:t>
            </a:r>
            <a:endParaRPr lang="en-US" dirty="0" smtClean="0">
              <a:effectLst/>
            </a:endParaRPr>
          </a:p>
          <a:p>
            <a:pPr marL="0" indent="0">
              <a:lnSpc>
                <a:spcPct val="150000"/>
              </a:lnSpc>
              <a:buNone/>
              <a:defRPr sz="1800"/>
            </a:pPr>
            <a:endParaRPr lang="en-US" sz="1200" dirty="0" smtClean="0"/>
          </a:p>
        </p:txBody>
      </p:sp>
      <p:sp>
        <p:nvSpPr>
          <p:cNvPr id="4" name="Slide Number Placeholder 3"/>
          <p:cNvSpPr>
            <a:spLocks noGrp="1"/>
          </p:cNvSpPr>
          <p:nvPr>
            <p:ph type="sldNum" sz="quarter" idx="10"/>
          </p:nvPr>
        </p:nvSpPr>
        <p:spPr/>
        <p:txBody>
          <a:bodyPr/>
          <a:lstStyle/>
          <a:p>
            <a:fld id="{14BE52A2-5327-435F-829A-79B6D0E5D00F}" type="slidenum">
              <a:rPr lang="en-US" smtClean="0"/>
              <a:t>9</a:t>
            </a:fld>
            <a:endParaRPr lang="en-US"/>
          </a:p>
        </p:txBody>
      </p:sp>
    </p:spTree>
    <p:extLst>
      <p:ext uri="{BB962C8B-B14F-4D97-AF65-F5344CB8AC3E}">
        <p14:creationId xmlns:p14="http://schemas.microsoft.com/office/powerpoint/2010/main" val="16400745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 testing is an experimental method used to compare two versions of the same product or feature.</a:t>
            </a:r>
            <a:br>
              <a:rPr lang="en-US" dirty="0" smtClean="0"/>
            </a:br>
            <a:r>
              <a:rPr lang="en-US" dirty="0" smtClean="0"/>
              <a:t>Version A is the control — the current version. Version B is the test — a new version with a change.</a:t>
            </a:r>
          </a:p>
          <a:p>
            <a:r>
              <a:rPr lang="en-US" dirty="0" smtClean="0"/>
              <a:t>Users are randomly split into two groups, and each group sees only one version.</a:t>
            </a:r>
            <a:br>
              <a:rPr lang="en-US" dirty="0" smtClean="0"/>
            </a:br>
            <a:r>
              <a:rPr lang="en-US" dirty="0" smtClean="0"/>
              <a:t>Then we compare how these groups behave and measure the impact on a specific metric.</a:t>
            </a:r>
          </a:p>
          <a:p>
            <a:r>
              <a:rPr lang="en-US" dirty="0" smtClean="0"/>
              <a:t>The most important part is that A/B testing allows us to measure causal impact, not just correlation.</a:t>
            </a:r>
          </a:p>
        </p:txBody>
      </p:sp>
      <p:sp>
        <p:nvSpPr>
          <p:cNvPr id="4" name="Slide Number Placeholder 3"/>
          <p:cNvSpPr>
            <a:spLocks noGrp="1"/>
          </p:cNvSpPr>
          <p:nvPr>
            <p:ph type="sldNum" sz="quarter" idx="10"/>
          </p:nvPr>
        </p:nvSpPr>
        <p:spPr/>
        <p:txBody>
          <a:bodyPr/>
          <a:lstStyle/>
          <a:p>
            <a:fld id="{14BE52A2-5327-435F-829A-79B6D0E5D00F}" type="slidenum">
              <a:rPr lang="en-US" smtClean="0"/>
              <a:t>10</a:t>
            </a:fld>
            <a:endParaRPr lang="en-US"/>
          </a:p>
        </p:txBody>
      </p:sp>
    </p:spTree>
    <p:extLst>
      <p:ext uri="{BB962C8B-B14F-4D97-AF65-F5344CB8AC3E}">
        <p14:creationId xmlns:p14="http://schemas.microsoft.com/office/powerpoint/2010/main" val="1923856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96319" y="802299"/>
            <a:ext cx="5618515" cy="2541431"/>
          </a:xfrm>
        </p:spPr>
        <p:txBody>
          <a:bodyPr bIns="0" anchor="b">
            <a:normAutofit/>
          </a:bodyPr>
          <a:lstStyle>
            <a:lvl1pPr algn="l">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396319" y="3531205"/>
            <a:ext cx="5618515" cy="977621"/>
          </a:xfrm>
        </p:spPr>
        <p:txBody>
          <a:bodyPr tIns="91440" bIns="91440">
            <a:normAutofit/>
          </a:bodyPr>
          <a:lstStyle>
            <a:lvl1pPr marL="0" indent="0" algn="l">
              <a:buNone/>
              <a:defRPr sz="1600" b="0" cap="all"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12/14/2025</a:t>
            </a:fld>
            <a:endParaRPr lang="en-US"/>
          </a:p>
        </p:txBody>
      </p:sp>
      <p:sp>
        <p:nvSpPr>
          <p:cNvPr id="5" name="Footer Placeholder 4"/>
          <p:cNvSpPr>
            <a:spLocks noGrp="1"/>
          </p:cNvSpPr>
          <p:nvPr>
            <p:ph type="ftr" sz="quarter" idx="11"/>
          </p:nvPr>
        </p:nvSpPr>
        <p:spPr>
          <a:xfrm>
            <a:off x="2396319" y="329308"/>
            <a:ext cx="3086292" cy="309201"/>
          </a:xfrm>
        </p:spPr>
        <p:txBody>
          <a:bodyPr/>
          <a:lstStyle/>
          <a:p>
            <a:endParaRPr lang="en-US"/>
          </a:p>
        </p:txBody>
      </p:sp>
      <p:sp>
        <p:nvSpPr>
          <p:cNvPr id="6" name="Slide Number Placeholder 5"/>
          <p:cNvSpPr>
            <a:spLocks noGrp="1"/>
          </p:cNvSpPr>
          <p:nvPr>
            <p:ph type="sldNum" sz="quarter" idx="12"/>
          </p:nvPr>
        </p:nvSpPr>
        <p:spPr>
          <a:xfrm>
            <a:off x="1434703" y="798973"/>
            <a:ext cx="802005" cy="503578"/>
          </a:xfrm>
        </p:spPr>
        <p:txBody>
          <a:bodyPr/>
          <a:lstStyle/>
          <a:p>
            <a:fld id="{C1FF6DA9-008F-8B48-92A6-B652298478BF}" type="slidenum">
              <a:rPr lang="en-US" smtClean="0"/>
              <a:t>‹#›</a:t>
            </a:fld>
            <a:endParaRPr lang="en-US"/>
          </a:p>
        </p:txBody>
      </p:sp>
      <p:cxnSp>
        <p:nvCxnSpPr>
          <p:cNvPr id="15" name="Straight Connector 14"/>
          <p:cNvCxnSpPr/>
          <p:nvPr/>
        </p:nvCxnSpPr>
        <p:spPr>
          <a:xfrm>
            <a:off x="2396319" y="3528542"/>
            <a:ext cx="561851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336713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85863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18028" y="798974"/>
            <a:ext cx="1103027" cy="4659889"/>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43491" y="798974"/>
            <a:ext cx="5301095" cy="465988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15" name="Straight Connector 14"/>
          <p:cNvCxnSpPr/>
          <p:nvPr/>
        </p:nvCxnSpPr>
        <p:spPr>
          <a:xfrm>
            <a:off x="6918028" y="798974"/>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86994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7497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3491" y="1756130"/>
            <a:ext cx="5617002" cy="1887950"/>
          </a:xfrm>
        </p:spPr>
        <p:txBody>
          <a:bodyPr anchor="b">
            <a:normAutofit/>
          </a:bodyPr>
          <a:lstStyle>
            <a:lvl1pPr algn="l">
              <a:defRPr sz="3200"/>
            </a:lvl1pPr>
          </a:lstStyle>
          <a:p>
            <a:r>
              <a:rPr lang="en-US" smtClean="0"/>
              <a:t>Click to edit Master title style</a:t>
            </a:r>
            <a:endParaRPr lang="en-US" dirty="0"/>
          </a:p>
        </p:txBody>
      </p:sp>
      <p:sp>
        <p:nvSpPr>
          <p:cNvPr id="3" name="Text Placeholder 2"/>
          <p:cNvSpPr>
            <a:spLocks noGrp="1"/>
          </p:cNvSpPr>
          <p:nvPr>
            <p:ph type="body" idx="1"/>
          </p:nvPr>
        </p:nvSpPr>
        <p:spPr>
          <a:xfrm>
            <a:off x="1443492" y="3806196"/>
            <a:ext cx="5617002" cy="1012929"/>
          </a:xfrm>
        </p:spPr>
        <p:txBody>
          <a:bodyPr tIns="91440">
            <a:normAutofit/>
          </a:bodyPr>
          <a:lstStyle>
            <a:lvl1pPr marL="0" indent="0" algn="l">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15" name="Straight Connector 14"/>
          <p:cNvCxnSpPr/>
          <p:nvPr/>
        </p:nvCxnSpPr>
        <p:spPr>
          <a:xfrm>
            <a:off x="1443491" y="3804985"/>
            <a:ext cx="561700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911193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3491" y="804890"/>
            <a:ext cx="6571343" cy="1059305"/>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43490" y="2013936"/>
            <a:ext cx="3125871" cy="34375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89182" y="2013936"/>
            <a:ext cx="3125652" cy="343755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0658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cxnSp>
        <p:nvCxnSpPr>
          <p:cNvPr id="36" name="Straight Connector 35"/>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a:xfrm>
            <a:off x="1443491" y="804164"/>
            <a:ext cx="6571344" cy="105631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443491" y="2019550"/>
            <a:ext cx="3125766" cy="801943"/>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1443491" y="2824270"/>
            <a:ext cx="3125766" cy="264445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889182" y="2023004"/>
            <a:ext cx="3125652" cy="802237"/>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889182" y="2821491"/>
            <a:ext cx="3125652" cy="263737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24718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32" name="Straight Connector 31"/>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296097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989973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9042" y="798973"/>
            <a:ext cx="2425950" cy="2247117"/>
          </a:xfrm>
        </p:spPr>
        <p:txBody>
          <a:bodyPr anchor="b">
            <a:normAutofit/>
          </a:bodyPr>
          <a:lstStyle>
            <a:lvl1pPr algn="l">
              <a:defRPr sz="2400"/>
            </a:lvl1pPr>
          </a:lstStyle>
          <a:p>
            <a:r>
              <a:rPr lang="en-US" smtClean="0"/>
              <a:t>Click to edit Master title style</a:t>
            </a:r>
            <a:endParaRPr lang="en-US" dirty="0"/>
          </a:p>
        </p:txBody>
      </p:sp>
      <p:sp>
        <p:nvSpPr>
          <p:cNvPr id="3" name="Content Placeholder 2"/>
          <p:cNvSpPr>
            <a:spLocks noGrp="1"/>
          </p:cNvSpPr>
          <p:nvPr>
            <p:ph idx="1"/>
          </p:nvPr>
        </p:nvSpPr>
        <p:spPr>
          <a:xfrm>
            <a:off x="4186656" y="798974"/>
            <a:ext cx="3828178" cy="4658826"/>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39042" y="3205492"/>
            <a:ext cx="2427369" cy="2248181"/>
          </a:xfrm>
        </p:spPr>
        <p:txBody>
          <a:bodyPr>
            <a:normAutofit/>
          </a:bodyPr>
          <a:lstStyle>
            <a:lvl1pPr marL="0" indent="0" algn="l">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cxnSp>
        <p:nvCxnSpPr>
          <p:cNvPr id="17" name="Straight Connector 16"/>
          <p:cNvCxnSpPr/>
          <p:nvPr/>
        </p:nvCxnSpPr>
        <p:spPr>
          <a:xfrm>
            <a:off x="1441748" y="3205491"/>
            <a:ext cx="242327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43136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3" name="Group 12"/>
          <p:cNvGrpSpPr/>
          <p:nvPr/>
        </p:nvGrpSpPr>
        <p:grpSpPr>
          <a:xfrm>
            <a:off x="4996501" y="482171"/>
            <a:ext cx="3511387" cy="5149101"/>
            <a:chOff x="6852919" y="583365"/>
            <a:chExt cx="4681849" cy="5181928"/>
          </a:xfrm>
        </p:grpSpPr>
        <p:sp>
          <p:nvSpPr>
            <p:cNvPr id="14" name="Rectangle 13"/>
            <p:cNvSpPr/>
            <p:nvPr/>
          </p:nvSpPr>
          <p:spPr>
            <a:xfrm>
              <a:off x="6852919" y="583365"/>
              <a:ext cx="4681849"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5" name="Rectangle 14"/>
            <p:cNvSpPr/>
            <p:nvPr/>
          </p:nvSpPr>
          <p:spPr>
            <a:xfrm>
              <a:off x="7273787" y="915806"/>
              <a:ext cx="3844017" cy="4507918"/>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44148" y="1129513"/>
            <a:ext cx="3244935" cy="1830584"/>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640128" y="1122543"/>
            <a:ext cx="2234998" cy="3866327"/>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dirty="0"/>
          </a:p>
        </p:txBody>
      </p:sp>
      <p:sp>
        <p:nvSpPr>
          <p:cNvPr id="4" name="Text Placeholder 3"/>
          <p:cNvSpPr>
            <a:spLocks noGrp="1"/>
          </p:cNvSpPr>
          <p:nvPr>
            <p:ph type="body" sz="half" idx="2"/>
          </p:nvPr>
        </p:nvSpPr>
        <p:spPr>
          <a:xfrm>
            <a:off x="1443492" y="3145992"/>
            <a:ext cx="3240286" cy="2003742"/>
          </a:xfrm>
        </p:spPr>
        <p:txBody>
          <a:bodyPr>
            <a:normAutofit/>
          </a:bodyPr>
          <a:lstStyle>
            <a:lvl1pPr marL="0" indent="0" algn="l">
              <a:buNone/>
              <a:defRPr sz="18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a:xfrm>
            <a:off x="1436664" y="5469857"/>
            <a:ext cx="3252420" cy="320123"/>
          </a:xfrm>
        </p:spPr>
        <p:txBody>
          <a:bodyPr/>
          <a:lstStyle>
            <a:lvl1pPr algn="l">
              <a:defRPr/>
            </a:lvl1pPr>
          </a:lstStyle>
          <a:p>
            <a:fld id="{5BCAD085-E8A6-8845-BD4E-CB4CCA059FC4}" type="datetimeFigureOut">
              <a:rPr lang="en-US" smtClean="0"/>
              <a:t>12/14/2025</a:t>
            </a:fld>
            <a:endParaRPr lang="en-US"/>
          </a:p>
        </p:txBody>
      </p:sp>
      <p:sp>
        <p:nvSpPr>
          <p:cNvPr id="6" name="Footer Placeholder 5"/>
          <p:cNvSpPr>
            <a:spLocks noGrp="1"/>
          </p:cNvSpPr>
          <p:nvPr>
            <p:ph type="ftr" sz="quarter" idx="11"/>
          </p:nvPr>
        </p:nvSpPr>
        <p:spPr>
          <a:xfrm>
            <a:off x="1437530" y="318641"/>
            <a:ext cx="3251553" cy="320931"/>
          </a:xfrm>
        </p:spPr>
        <p:txBody>
          <a:bodyPr/>
          <a:lstStyle/>
          <a:p>
            <a:endParaRPr lang="en-US" dirty="0"/>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cxnSp>
        <p:nvCxnSpPr>
          <p:cNvPr id="31" name="Straight Connector 30"/>
          <p:cNvCxnSpPr/>
          <p:nvPr/>
        </p:nvCxnSpPr>
        <p:spPr>
          <a:xfrm>
            <a:off x="1441281" y="3143605"/>
            <a:ext cx="324201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518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 name="Rectangle 9"/>
          <p:cNvSpPr/>
          <p:nvPr/>
        </p:nvSpPr>
        <p:spPr>
          <a:xfrm>
            <a:off x="0" y="2015734"/>
            <a:ext cx="9144000" cy="4079520"/>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l="12500" t="1538" r="12500" b="-1538"/>
          <a:stretch/>
        </p:blipFill>
        <p:spPr>
          <a:xfrm>
            <a:off x="-1" y="6095253"/>
            <a:ext cx="9144001" cy="774727"/>
          </a:xfrm>
          <a:prstGeom prst="rect">
            <a:avLst/>
          </a:prstGeom>
        </p:spPr>
      </p:pic>
      <p:cxnSp>
        <p:nvCxnSpPr>
          <p:cNvPr id="13" name="Straight Connector 12"/>
          <p:cNvCxnSpPr/>
          <p:nvPr/>
        </p:nvCxnSpPr>
        <p:spPr>
          <a:xfrm>
            <a:off x="0" y="6101127"/>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443491" y="804520"/>
            <a:ext cx="6571343" cy="1049235"/>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43491" y="2015733"/>
            <a:ext cx="6571343"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5646542" y="330370"/>
            <a:ext cx="2368292"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5BCAD085-E8A6-8845-BD4E-CB4CCA059FC4}" type="datetimeFigureOut">
              <a:rPr lang="en-US" smtClean="0"/>
              <a:t>12/14/2025</a:t>
            </a:fld>
            <a:endParaRPr lang="en-US"/>
          </a:p>
        </p:txBody>
      </p:sp>
      <p:sp>
        <p:nvSpPr>
          <p:cNvPr id="5" name="Footer Placeholder 4"/>
          <p:cNvSpPr>
            <a:spLocks noGrp="1"/>
          </p:cNvSpPr>
          <p:nvPr>
            <p:ph type="ftr" sz="quarter" idx="3"/>
          </p:nvPr>
        </p:nvSpPr>
        <p:spPr>
          <a:xfrm>
            <a:off x="1443491" y="329308"/>
            <a:ext cx="403400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7725" y="798973"/>
            <a:ext cx="795746" cy="503578"/>
          </a:xfrm>
          <a:prstGeom prst="rect">
            <a:avLst/>
          </a:prstGeom>
        </p:spPr>
        <p:txBody>
          <a:bodyPr vert="horz" lIns="91440" tIns="45720" rIns="91440" bIns="45720" rtlCol="0" anchor="t"/>
          <a:lstStyle>
            <a:lvl1pPr algn="r">
              <a:defRPr sz="2800">
                <a:solidFill>
                  <a:schemeClr val="accent1"/>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401153896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685800" rtl="0" eaLnBrk="1" latinLnBrk="0" hangingPunct="1">
        <a:lnSpc>
          <a:spcPct val="120000"/>
        </a:lnSpc>
        <a:spcBef>
          <a:spcPts val="1000"/>
        </a:spcBef>
        <a:buClr>
          <a:schemeClr val="accent1"/>
        </a:buClr>
        <a:buSzPct val="100000"/>
        <a:buFont typeface="Arial" panose="020B0604020202020204" pitchFamily="34" charset="0"/>
        <a:buChar char="•"/>
        <a:defRPr sz="2000" kern="1200" cap="none">
          <a:solidFill>
            <a:schemeClr val="tx1"/>
          </a:solidFill>
          <a:effectLst/>
          <a:latin typeface="+mn-lt"/>
          <a:ea typeface="+mn-ea"/>
          <a:cs typeface="+mn-cs"/>
        </a:defRPr>
      </a:lvl1pPr>
      <a:lvl2pPr marL="6858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baseline="0">
          <a:solidFill>
            <a:schemeClr val="tx1"/>
          </a:solidFill>
          <a:effectLst/>
          <a:latin typeface="+mn-lt"/>
          <a:ea typeface="+mn-ea"/>
          <a:cs typeface="+mn-cs"/>
        </a:defRPr>
      </a:lvl2pPr>
      <a:lvl3pPr marL="11430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a:solidFill>
            <a:schemeClr val="tx1"/>
          </a:solidFill>
          <a:effectLst/>
          <a:latin typeface="+mn-lt"/>
          <a:ea typeface="+mn-ea"/>
          <a:cs typeface="+mn-cs"/>
        </a:defRPr>
      </a:lvl3pPr>
      <a:lvl4pPr marL="16002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200" kern="1200" cap="none">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web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webp"/></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US" dirty="0"/>
              <a:t>A/B Testing Fundamentals</a:t>
            </a:r>
            <a:endParaRPr dirty="0"/>
          </a:p>
        </p:txBody>
      </p:sp>
      <p:sp>
        <p:nvSpPr>
          <p:cNvPr id="3" name="Subtitle 2"/>
          <p:cNvSpPr>
            <a:spLocks noGrp="1"/>
          </p:cNvSpPr>
          <p:nvPr>
            <p:ph type="subTitle" idx="1"/>
          </p:nvPr>
        </p:nvSpPr>
        <p:spPr>
          <a:xfrm>
            <a:off x="788670" y="5138928"/>
            <a:ext cx="2395728" cy="832104"/>
          </a:xfrm>
        </p:spPr>
        <p:txBody>
          <a:bodyPr>
            <a:normAutofit fontScale="62500" lnSpcReduction="20000"/>
          </a:bodyPr>
          <a:lstStyle/>
          <a:p>
            <a:pPr algn="l"/>
            <a:r>
              <a:rPr lang="en-US" sz="2400" dirty="0" err="1" smtClean="0">
                <a:solidFill>
                  <a:schemeClr val="tx1"/>
                </a:solidFill>
              </a:rPr>
              <a:t>Aleksei</a:t>
            </a:r>
            <a:r>
              <a:rPr lang="en-US" sz="2400" dirty="0" smtClean="0">
                <a:solidFill>
                  <a:schemeClr val="tx1"/>
                </a:solidFill>
              </a:rPr>
              <a:t> </a:t>
            </a:r>
            <a:r>
              <a:rPr lang="en-US" sz="2400" dirty="0" err="1" smtClean="0">
                <a:solidFill>
                  <a:schemeClr val="tx1"/>
                </a:solidFill>
              </a:rPr>
              <a:t>Shashkov</a:t>
            </a:r>
            <a:endParaRPr lang="ru-RU" sz="2400" dirty="0">
              <a:solidFill>
                <a:schemeClr val="tx1"/>
              </a:solidFill>
            </a:endParaRPr>
          </a:p>
          <a:p>
            <a:pPr algn="l"/>
            <a:r>
              <a:rPr lang="en-US" sz="2400" dirty="0" smtClean="0">
                <a:solidFill>
                  <a:schemeClr val="tx1"/>
                </a:solidFill>
              </a:rPr>
              <a:t>Special for GNT</a:t>
            </a:r>
            <a:r>
              <a:rPr lang="ru-RU" sz="2400" dirty="0" smtClean="0">
                <a:solidFill>
                  <a:schemeClr val="tx1"/>
                </a:solidFill>
              </a:rPr>
              <a:t>-</a:t>
            </a:r>
            <a:r>
              <a:rPr lang="en-US" sz="2400" dirty="0" smtClean="0">
                <a:solidFill>
                  <a:schemeClr val="tx1"/>
                </a:solidFill>
              </a:rPr>
              <a:t>ARAI-8</a:t>
            </a:r>
            <a:endParaRPr sz="2400" dirty="0">
              <a:solidFill>
                <a:schemeClr val="tx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3" y="1067080"/>
            <a:ext cx="8229600"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000" b="1" dirty="0">
                <a:solidFill>
                  <a:srgbClr val="002060"/>
                </a:solidFill>
              </a:rPr>
              <a:t>Definition</a:t>
            </a:r>
          </a:p>
          <a:p>
            <a:pPr marL="0" indent="0">
              <a:lnSpc>
                <a:spcPct val="120000"/>
              </a:lnSpc>
              <a:spcBef>
                <a:spcPts val="300"/>
              </a:spcBef>
              <a:buNone/>
            </a:pPr>
            <a:r>
              <a:rPr lang="en-US" sz="2000" dirty="0">
                <a:solidFill>
                  <a:srgbClr val="002060"/>
                </a:solidFill>
              </a:rPr>
              <a:t>A method of experimental comparison of two versions of a product (A and B) to determine which one has a better impact on the target metric.</a:t>
            </a:r>
          </a:p>
          <a:p>
            <a:pPr marL="0" indent="0">
              <a:lnSpc>
                <a:spcPct val="120000"/>
              </a:lnSpc>
              <a:spcBef>
                <a:spcPts val="300"/>
              </a:spcBef>
              <a:buNone/>
            </a:pPr>
            <a:r>
              <a:rPr lang="en-US" sz="2000" b="1" dirty="0" smtClean="0">
                <a:solidFill>
                  <a:srgbClr val="002060"/>
                </a:solidFill>
              </a:rPr>
              <a:t>Used for</a:t>
            </a:r>
          </a:p>
          <a:p>
            <a:pPr lvl="0">
              <a:lnSpc>
                <a:spcPct val="120000"/>
              </a:lnSpc>
              <a:spcBef>
                <a:spcPts val="300"/>
              </a:spcBef>
            </a:pPr>
            <a:r>
              <a:rPr lang="en-US" sz="2000" dirty="0" smtClean="0">
                <a:solidFill>
                  <a:srgbClr val="002060"/>
                </a:solidFill>
              </a:rPr>
              <a:t>increasing conversion rates</a:t>
            </a:r>
          </a:p>
          <a:p>
            <a:pPr lvl="0">
              <a:lnSpc>
                <a:spcPct val="120000"/>
              </a:lnSpc>
              <a:spcBef>
                <a:spcPts val="300"/>
              </a:spcBef>
            </a:pPr>
            <a:r>
              <a:rPr lang="en-US" sz="2000" dirty="0" smtClean="0">
                <a:solidFill>
                  <a:srgbClr val="002060"/>
                </a:solidFill>
              </a:rPr>
              <a:t>changing </a:t>
            </a:r>
            <a:r>
              <a:rPr lang="en-US" sz="2000" dirty="0">
                <a:solidFill>
                  <a:srgbClr val="002060"/>
                </a:solidFill>
              </a:rPr>
              <a:t>user behavior</a:t>
            </a:r>
          </a:p>
          <a:p>
            <a:pPr lvl="0">
              <a:lnSpc>
                <a:spcPct val="120000"/>
              </a:lnSpc>
              <a:spcBef>
                <a:spcPts val="300"/>
              </a:spcBef>
            </a:pPr>
            <a:r>
              <a:rPr lang="en-US" sz="2000" dirty="0">
                <a:solidFill>
                  <a:srgbClr val="002060"/>
                </a:solidFill>
              </a:rPr>
              <a:t>hypothesis testing</a:t>
            </a:r>
          </a:p>
          <a:p>
            <a:pPr lvl="0">
              <a:lnSpc>
                <a:spcPct val="120000"/>
              </a:lnSpc>
              <a:spcBef>
                <a:spcPts val="300"/>
              </a:spcBef>
            </a:pPr>
            <a:r>
              <a:rPr lang="en-US" sz="2000" dirty="0">
                <a:solidFill>
                  <a:srgbClr val="002060"/>
                </a:solidFill>
              </a:rPr>
              <a:t>optimizing business metrics</a:t>
            </a:r>
          </a:p>
          <a:p>
            <a:pPr marL="0" indent="0">
              <a:lnSpc>
                <a:spcPct val="120000"/>
              </a:lnSpc>
              <a:spcBef>
                <a:spcPts val="300"/>
              </a:spcBef>
              <a:buNone/>
            </a:pPr>
            <a:r>
              <a:rPr lang="en-US" sz="2000" b="1" dirty="0">
                <a:solidFill>
                  <a:srgbClr val="002060"/>
                </a:solidFill>
              </a:rPr>
              <a:t>Key principle:</a:t>
            </a:r>
            <a:r>
              <a:rPr lang="en-US" sz="2000" dirty="0">
                <a:solidFill>
                  <a:srgbClr val="002060"/>
                </a:solidFill>
              </a:rPr>
              <a:t> test only </a:t>
            </a:r>
            <a:r>
              <a:rPr lang="en-US" sz="2000" b="1" dirty="0">
                <a:solidFill>
                  <a:srgbClr val="002060"/>
                </a:solidFill>
              </a:rPr>
              <a:t>one change at a time</a:t>
            </a:r>
            <a:r>
              <a:rPr lang="en-US" sz="2000" dirty="0">
                <a:solidFill>
                  <a:srgbClr val="002060"/>
                </a:solidFill>
              </a:rPr>
              <a:t>.</a:t>
            </a:r>
          </a:p>
        </p:txBody>
      </p:sp>
      <p:sp>
        <p:nvSpPr>
          <p:cNvPr id="4" name="Title 1"/>
          <p:cNvSpPr txBox="1">
            <a:spLocks/>
          </p:cNvSpPr>
          <p:nvPr/>
        </p:nvSpPr>
        <p:spPr>
          <a:xfrm>
            <a:off x="419467" y="408833"/>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What Is A/B Testing?</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289844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694554" y="1027257"/>
            <a:ext cx="7746802" cy="3236736"/>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50000"/>
              </a:lnSpc>
              <a:spcBef>
                <a:spcPts val="300"/>
              </a:spcBef>
              <a:buFont typeface="Wingdings" panose="05000000000000000000" pitchFamily="2" charset="2"/>
              <a:buChar char="Ø"/>
            </a:pPr>
            <a:r>
              <a:rPr lang="en-US" sz="2400" dirty="0">
                <a:solidFill>
                  <a:srgbClr val="002060"/>
                </a:solidFill>
              </a:rPr>
              <a:t>Reducing customer acquisition cost</a:t>
            </a:r>
          </a:p>
          <a:p>
            <a:pPr>
              <a:lnSpc>
                <a:spcPct val="150000"/>
              </a:lnSpc>
              <a:spcBef>
                <a:spcPts val="300"/>
              </a:spcBef>
              <a:buFont typeface="Wingdings" panose="05000000000000000000" pitchFamily="2" charset="2"/>
              <a:buChar char="Ø"/>
            </a:pPr>
            <a:r>
              <a:rPr lang="en-US" sz="2400" dirty="0">
                <a:solidFill>
                  <a:srgbClr val="002060"/>
                </a:solidFill>
              </a:rPr>
              <a:t>Increasing revenue</a:t>
            </a:r>
          </a:p>
          <a:p>
            <a:pPr>
              <a:lnSpc>
                <a:spcPct val="150000"/>
              </a:lnSpc>
              <a:spcBef>
                <a:spcPts val="300"/>
              </a:spcBef>
              <a:buFont typeface="Wingdings" panose="05000000000000000000" pitchFamily="2" charset="2"/>
              <a:buChar char="Ø"/>
            </a:pPr>
            <a:r>
              <a:rPr lang="en-US" sz="2400" dirty="0">
                <a:solidFill>
                  <a:srgbClr val="002060"/>
                </a:solidFill>
              </a:rPr>
              <a:t>Lowering the risk of poor decisions</a:t>
            </a:r>
          </a:p>
          <a:p>
            <a:pPr>
              <a:lnSpc>
                <a:spcPct val="150000"/>
              </a:lnSpc>
              <a:spcBef>
                <a:spcPts val="300"/>
              </a:spcBef>
              <a:buFont typeface="Wingdings" panose="05000000000000000000" pitchFamily="2" charset="2"/>
              <a:buChar char="Ø"/>
            </a:pPr>
            <a:r>
              <a:rPr lang="en-US" sz="2400" dirty="0">
                <a:solidFill>
                  <a:srgbClr val="002060"/>
                </a:solidFill>
              </a:rPr>
              <a:t>Improving funnel conversion</a:t>
            </a:r>
          </a:p>
          <a:p>
            <a:pPr>
              <a:lnSpc>
                <a:spcPct val="150000"/>
              </a:lnSpc>
              <a:spcBef>
                <a:spcPts val="300"/>
              </a:spcBef>
              <a:buFont typeface="Wingdings" panose="05000000000000000000" pitchFamily="2" charset="2"/>
              <a:buChar char="Ø"/>
            </a:pPr>
            <a:r>
              <a:rPr lang="en-US" sz="2400" dirty="0">
                <a:solidFill>
                  <a:srgbClr val="002060"/>
                </a:solidFill>
              </a:rPr>
              <a:t>Testing product ideas without large </a:t>
            </a:r>
            <a:r>
              <a:rPr lang="en-US" sz="2400" dirty="0" smtClean="0">
                <a:solidFill>
                  <a:srgbClr val="002060"/>
                </a:solidFill>
              </a:rPr>
              <a:t>investments</a:t>
            </a:r>
            <a:endParaRPr lang="en-US" sz="2400" dirty="0">
              <a:solidFill>
                <a:srgbClr val="002060"/>
              </a:solidFill>
            </a:endParaRPr>
          </a:p>
        </p:txBody>
      </p:sp>
      <p:sp>
        <p:nvSpPr>
          <p:cNvPr id="4" name="Title 1"/>
          <p:cNvSpPr txBox="1">
            <a:spLocks/>
          </p:cNvSpPr>
          <p:nvPr/>
        </p:nvSpPr>
        <p:spPr>
          <a:xfrm>
            <a:off x="419467" y="408833"/>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Why Businesses Use A/B Testing</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949052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78283" y="1028580"/>
            <a:ext cx="8229600"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50000"/>
              </a:lnSpc>
              <a:spcBef>
                <a:spcPts val="300"/>
              </a:spcBef>
              <a:buFont typeface="Wingdings" panose="05000000000000000000" pitchFamily="2" charset="2"/>
              <a:buChar char="Ø"/>
            </a:pPr>
            <a:r>
              <a:rPr lang="en-US" sz="2400" dirty="0">
                <a:solidFill>
                  <a:srgbClr val="002060"/>
                </a:solidFill>
              </a:rPr>
              <a:t>button size or color</a:t>
            </a:r>
          </a:p>
          <a:p>
            <a:pPr>
              <a:lnSpc>
                <a:spcPct val="150000"/>
              </a:lnSpc>
              <a:spcBef>
                <a:spcPts val="300"/>
              </a:spcBef>
              <a:buFont typeface="Wingdings" panose="05000000000000000000" pitchFamily="2" charset="2"/>
              <a:buChar char="Ø"/>
            </a:pPr>
            <a:r>
              <a:rPr lang="en-US" sz="2400" dirty="0">
                <a:solidFill>
                  <a:srgbClr val="002060"/>
                </a:solidFill>
              </a:rPr>
              <a:t>banner text</a:t>
            </a:r>
          </a:p>
          <a:p>
            <a:pPr>
              <a:lnSpc>
                <a:spcPct val="150000"/>
              </a:lnSpc>
              <a:spcBef>
                <a:spcPts val="300"/>
              </a:spcBef>
              <a:buFont typeface="Wingdings" panose="05000000000000000000" pitchFamily="2" charset="2"/>
              <a:buChar char="Ø"/>
            </a:pPr>
            <a:r>
              <a:rPr lang="en-US" sz="2400" dirty="0">
                <a:solidFill>
                  <a:srgbClr val="002060"/>
                </a:solidFill>
              </a:rPr>
              <a:t>a new landing page</a:t>
            </a:r>
          </a:p>
          <a:p>
            <a:pPr>
              <a:lnSpc>
                <a:spcPct val="150000"/>
              </a:lnSpc>
              <a:spcBef>
                <a:spcPts val="300"/>
              </a:spcBef>
              <a:buFont typeface="Wingdings" panose="05000000000000000000" pitchFamily="2" charset="2"/>
              <a:buChar char="Ø"/>
            </a:pPr>
            <a:r>
              <a:rPr lang="en-US" sz="2400" dirty="0">
                <a:solidFill>
                  <a:srgbClr val="002060"/>
                </a:solidFill>
              </a:rPr>
              <a:t>simplifying the registration form</a:t>
            </a:r>
          </a:p>
          <a:p>
            <a:pPr>
              <a:lnSpc>
                <a:spcPct val="150000"/>
              </a:lnSpc>
              <a:spcBef>
                <a:spcPts val="300"/>
              </a:spcBef>
              <a:buFont typeface="Wingdings" panose="05000000000000000000" pitchFamily="2" charset="2"/>
              <a:buChar char="Ø"/>
            </a:pPr>
            <a:r>
              <a:rPr lang="en-US" sz="2400" dirty="0">
                <a:solidFill>
                  <a:srgbClr val="002060"/>
                </a:solidFill>
              </a:rPr>
              <a:t>a new recommendation algorithm</a:t>
            </a:r>
          </a:p>
          <a:p>
            <a:pPr>
              <a:lnSpc>
                <a:spcPct val="150000"/>
              </a:lnSpc>
              <a:spcBef>
                <a:spcPts val="300"/>
              </a:spcBef>
              <a:buFont typeface="Wingdings" panose="05000000000000000000" pitchFamily="2" charset="2"/>
              <a:buChar char="Ø"/>
            </a:pPr>
            <a:r>
              <a:rPr lang="en-US" sz="2400" dirty="0">
                <a:solidFill>
                  <a:srgbClr val="002060"/>
                </a:solidFill>
              </a:rPr>
              <a:t>price or discount changes</a:t>
            </a:r>
          </a:p>
        </p:txBody>
      </p:sp>
      <p:sp>
        <p:nvSpPr>
          <p:cNvPr id="4" name="Title 1"/>
          <p:cNvSpPr txBox="1">
            <a:spLocks/>
          </p:cNvSpPr>
          <p:nvPr/>
        </p:nvSpPr>
        <p:spPr>
          <a:xfrm>
            <a:off x="419467" y="408833"/>
            <a:ext cx="7772400" cy="502920"/>
          </a:xfrm>
          <a:prstGeom prst="rect">
            <a:avLst/>
          </a:prstGeom>
        </p:spPr>
        <p:txBody>
          <a:bodyPr>
            <a:normAutofit fontScale="825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Examples of Changes for an A/B Test</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289812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3" y="1067080"/>
            <a:ext cx="8229600"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82880">
              <a:lnSpc>
                <a:spcPct val="110000"/>
              </a:lnSpc>
              <a:spcBef>
                <a:spcPts val="300"/>
              </a:spcBef>
              <a:buFont typeface="Wingdings" panose="05000000000000000000" pitchFamily="2" charset="2"/>
              <a:buChar char="§"/>
            </a:pPr>
            <a:r>
              <a:rPr lang="en-US" sz="2400" dirty="0">
                <a:solidFill>
                  <a:srgbClr val="002060"/>
                </a:solidFill>
              </a:rPr>
              <a:t>Control (A) — the current version</a:t>
            </a:r>
          </a:p>
          <a:p>
            <a:pPr>
              <a:lnSpc>
                <a:spcPct val="110000"/>
              </a:lnSpc>
              <a:spcBef>
                <a:spcPts val="300"/>
              </a:spcBef>
              <a:buFont typeface="Wingdings" panose="05000000000000000000" pitchFamily="2" charset="2"/>
              <a:buChar char="§"/>
            </a:pPr>
            <a:r>
              <a:rPr lang="en-US" sz="2400" dirty="0">
                <a:solidFill>
                  <a:srgbClr val="002060"/>
                </a:solidFill>
              </a:rPr>
              <a:t>Test (B) — the new version</a:t>
            </a:r>
          </a:p>
          <a:p>
            <a:pPr>
              <a:lnSpc>
                <a:spcPct val="110000"/>
              </a:lnSpc>
              <a:spcBef>
                <a:spcPts val="300"/>
              </a:spcBef>
              <a:buFont typeface="Wingdings" panose="05000000000000000000" pitchFamily="2" charset="2"/>
              <a:buChar char="§"/>
            </a:pPr>
            <a:r>
              <a:rPr lang="en-US" sz="2400" dirty="0">
                <a:solidFill>
                  <a:srgbClr val="002060"/>
                </a:solidFill>
              </a:rPr>
              <a:t>Metric — what we measure (conversion, </a:t>
            </a:r>
            <a:r>
              <a:rPr lang="en-US" sz="2400" dirty="0" smtClean="0">
                <a:solidFill>
                  <a:srgbClr val="002060"/>
                </a:solidFill>
              </a:rPr>
              <a:t>CTR</a:t>
            </a:r>
            <a:r>
              <a:rPr lang="en-US" sz="2400" dirty="0">
                <a:solidFill>
                  <a:srgbClr val="002060"/>
                </a:solidFill>
              </a:rPr>
              <a:t>, </a:t>
            </a:r>
            <a:r>
              <a:rPr lang="en-US" sz="2400" dirty="0" smtClean="0">
                <a:solidFill>
                  <a:srgbClr val="002060"/>
                </a:solidFill>
              </a:rPr>
              <a:t>ARPU, etc</a:t>
            </a:r>
            <a:r>
              <a:rPr lang="en-US" sz="2400" dirty="0">
                <a:solidFill>
                  <a:srgbClr val="002060"/>
                </a:solidFill>
              </a:rPr>
              <a:t>.)</a:t>
            </a:r>
          </a:p>
          <a:p>
            <a:pPr>
              <a:lnSpc>
                <a:spcPct val="110000"/>
              </a:lnSpc>
              <a:spcBef>
                <a:spcPts val="900"/>
              </a:spcBef>
              <a:buFont typeface="Wingdings" panose="05000000000000000000" pitchFamily="2" charset="2"/>
              <a:buChar char="§"/>
            </a:pPr>
            <a:r>
              <a:rPr lang="en-US" sz="2400" dirty="0">
                <a:solidFill>
                  <a:srgbClr val="002060"/>
                </a:solidFill>
              </a:rPr>
              <a:t>Null hypothesis (H₀) — “there is no difference”</a:t>
            </a:r>
          </a:p>
          <a:p>
            <a:pPr>
              <a:lnSpc>
                <a:spcPct val="110000"/>
              </a:lnSpc>
              <a:spcBef>
                <a:spcPts val="300"/>
              </a:spcBef>
              <a:buFont typeface="Wingdings" panose="05000000000000000000" pitchFamily="2" charset="2"/>
              <a:buChar char="§"/>
            </a:pPr>
            <a:r>
              <a:rPr lang="en-US" sz="2400" dirty="0">
                <a:solidFill>
                  <a:srgbClr val="002060"/>
                </a:solidFill>
              </a:rPr>
              <a:t>Alternative hypothesis (H₁) — “the test performs better than the control”</a:t>
            </a:r>
          </a:p>
          <a:p>
            <a:pPr>
              <a:lnSpc>
                <a:spcPct val="110000"/>
              </a:lnSpc>
              <a:spcBef>
                <a:spcPts val="300"/>
              </a:spcBef>
              <a:buFont typeface="Wingdings" panose="05000000000000000000" pitchFamily="2" charset="2"/>
              <a:buChar char="§"/>
            </a:pPr>
            <a:r>
              <a:rPr lang="en-US" sz="2400" dirty="0">
                <a:solidFill>
                  <a:srgbClr val="002060"/>
                </a:solidFill>
              </a:rPr>
              <a:t>Statistical significance</a:t>
            </a:r>
          </a:p>
          <a:p>
            <a:pPr>
              <a:lnSpc>
                <a:spcPct val="110000"/>
              </a:lnSpc>
              <a:spcBef>
                <a:spcPts val="900"/>
              </a:spcBef>
              <a:buFont typeface="Wingdings" panose="05000000000000000000" pitchFamily="2" charset="2"/>
              <a:buChar char="§"/>
            </a:pPr>
            <a:r>
              <a:rPr lang="en-US" sz="2400" dirty="0">
                <a:solidFill>
                  <a:srgbClr val="002060"/>
                </a:solidFill>
              </a:rPr>
              <a:t>Test power</a:t>
            </a:r>
          </a:p>
          <a:p>
            <a:pPr>
              <a:lnSpc>
                <a:spcPct val="110000"/>
              </a:lnSpc>
              <a:spcBef>
                <a:spcPts val="300"/>
              </a:spcBef>
              <a:buFont typeface="Wingdings" panose="05000000000000000000" pitchFamily="2" charset="2"/>
              <a:buChar char="§"/>
            </a:pPr>
            <a:r>
              <a:rPr lang="en-US" sz="2400" dirty="0">
                <a:solidFill>
                  <a:srgbClr val="002060"/>
                </a:solidFill>
              </a:rPr>
              <a:t>MDE (Minimum Detectable Effect)</a:t>
            </a:r>
          </a:p>
        </p:txBody>
      </p:sp>
      <p:sp>
        <p:nvSpPr>
          <p:cNvPr id="4" name="Title 1"/>
          <p:cNvSpPr txBox="1">
            <a:spLocks/>
          </p:cNvSpPr>
          <p:nvPr/>
        </p:nvSpPr>
        <p:spPr>
          <a:xfrm>
            <a:off x="419467" y="408833"/>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Key Concepts of A/B Testing</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grpSp>
        <p:nvGrpSpPr>
          <p:cNvPr id="8" name="Group 7"/>
          <p:cNvGrpSpPr/>
          <p:nvPr/>
        </p:nvGrpSpPr>
        <p:grpSpPr>
          <a:xfrm>
            <a:off x="545362" y="2524330"/>
            <a:ext cx="298383" cy="310655"/>
            <a:chOff x="298383" y="911753"/>
            <a:chExt cx="298383" cy="310655"/>
          </a:xfrm>
        </p:grpSpPr>
        <p:cxnSp>
          <p:nvCxnSpPr>
            <p:cNvPr id="10" name="Straight Connector 9"/>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11" name="Straight Connector 10"/>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grpSp>
        <p:nvGrpSpPr>
          <p:cNvPr id="12" name="Group 11"/>
          <p:cNvGrpSpPr/>
          <p:nvPr/>
        </p:nvGrpSpPr>
        <p:grpSpPr>
          <a:xfrm>
            <a:off x="545363" y="4330329"/>
            <a:ext cx="298383" cy="310655"/>
            <a:chOff x="298383" y="911753"/>
            <a:chExt cx="298383" cy="310655"/>
          </a:xfrm>
        </p:grpSpPr>
        <p:cxnSp>
          <p:nvCxnSpPr>
            <p:cNvPr id="13" name="Straight Connector 1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14" name="Straight Connector 13"/>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42819165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3" y="1067080"/>
            <a:ext cx="8229600"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lvl="0" indent="-457200">
              <a:lnSpc>
                <a:spcPct val="120000"/>
              </a:lnSpc>
              <a:spcBef>
                <a:spcPts val="300"/>
              </a:spcBef>
              <a:buFont typeface="+mj-lt"/>
              <a:buAutoNum type="arabicPeriod"/>
            </a:pPr>
            <a:r>
              <a:rPr lang="en-US" sz="2400" dirty="0">
                <a:solidFill>
                  <a:srgbClr val="002060"/>
                </a:solidFill>
              </a:rPr>
              <a:t>Formulating a hypothesis</a:t>
            </a:r>
          </a:p>
          <a:p>
            <a:pPr marL="457200" lvl="0" indent="-457200">
              <a:lnSpc>
                <a:spcPct val="120000"/>
              </a:lnSpc>
              <a:spcBef>
                <a:spcPts val="300"/>
              </a:spcBef>
              <a:buFont typeface="+mj-lt"/>
              <a:buAutoNum type="arabicPeriod"/>
            </a:pPr>
            <a:r>
              <a:rPr lang="en-US" sz="2400" dirty="0">
                <a:solidFill>
                  <a:srgbClr val="002060"/>
                </a:solidFill>
              </a:rPr>
              <a:t>Choosing a metric</a:t>
            </a:r>
          </a:p>
          <a:p>
            <a:pPr marL="457200" lvl="0" indent="-457200">
              <a:lnSpc>
                <a:spcPct val="120000"/>
              </a:lnSpc>
              <a:spcBef>
                <a:spcPts val="300"/>
              </a:spcBef>
              <a:buFont typeface="+mj-lt"/>
              <a:buAutoNum type="arabicPeriod"/>
            </a:pPr>
            <a:r>
              <a:rPr lang="en-US" sz="2400" dirty="0">
                <a:solidFill>
                  <a:srgbClr val="002060"/>
                </a:solidFill>
              </a:rPr>
              <a:t>Calculating sample size</a:t>
            </a:r>
          </a:p>
          <a:p>
            <a:pPr marL="457200" lvl="0" indent="-457200">
              <a:lnSpc>
                <a:spcPct val="120000"/>
              </a:lnSpc>
              <a:spcBef>
                <a:spcPts val="300"/>
              </a:spcBef>
              <a:buFont typeface="+mj-lt"/>
              <a:buAutoNum type="arabicPeriod"/>
            </a:pPr>
            <a:r>
              <a:rPr lang="en-US" sz="2400" dirty="0">
                <a:solidFill>
                  <a:srgbClr val="002060"/>
                </a:solidFill>
              </a:rPr>
              <a:t>Randomization and test launch</a:t>
            </a:r>
          </a:p>
          <a:p>
            <a:pPr marL="457200" lvl="0" indent="-457200">
              <a:lnSpc>
                <a:spcPct val="120000"/>
              </a:lnSpc>
              <a:spcBef>
                <a:spcPts val="300"/>
              </a:spcBef>
              <a:buFont typeface="+mj-lt"/>
              <a:buAutoNum type="arabicPeriod"/>
            </a:pPr>
            <a:r>
              <a:rPr lang="en-US" sz="2400" dirty="0">
                <a:solidFill>
                  <a:srgbClr val="002060"/>
                </a:solidFill>
              </a:rPr>
              <a:t>Data collection</a:t>
            </a:r>
          </a:p>
          <a:p>
            <a:pPr marL="457200" lvl="0" indent="-457200">
              <a:lnSpc>
                <a:spcPct val="120000"/>
              </a:lnSpc>
              <a:spcBef>
                <a:spcPts val="300"/>
              </a:spcBef>
              <a:buFont typeface="+mj-lt"/>
              <a:buAutoNum type="arabicPeriod"/>
            </a:pPr>
            <a:r>
              <a:rPr lang="en-US" sz="2400" dirty="0">
                <a:solidFill>
                  <a:srgbClr val="002060"/>
                </a:solidFill>
              </a:rPr>
              <a:t>Results analysis</a:t>
            </a:r>
          </a:p>
          <a:p>
            <a:pPr marL="457200" indent="-457200">
              <a:lnSpc>
                <a:spcPct val="120000"/>
              </a:lnSpc>
              <a:spcBef>
                <a:spcPts val="300"/>
              </a:spcBef>
              <a:buFont typeface="+mj-lt"/>
              <a:buAutoNum type="arabicPeriod"/>
            </a:pPr>
            <a:r>
              <a:rPr lang="en-US" sz="2400" dirty="0">
                <a:solidFill>
                  <a:srgbClr val="002060"/>
                </a:solidFill>
              </a:rPr>
              <a:t>Decision making</a:t>
            </a:r>
          </a:p>
        </p:txBody>
      </p:sp>
      <p:sp>
        <p:nvSpPr>
          <p:cNvPr id="4" name="Title 1"/>
          <p:cNvSpPr txBox="1">
            <a:spLocks/>
          </p:cNvSpPr>
          <p:nvPr/>
        </p:nvSpPr>
        <p:spPr>
          <a:xfrm>
            <a:off x="419467" y="408833"/>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The A/B Testing Cycle</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839912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3" y="1067080"/>
            <a:ext cx="8229600"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50000"/>
              </a:lnSpc>
              <a:spcBef>
                <a:spcPts val="300"/>
              </a:spcBef>
              <a:buNone/>
            </a:pPr>
            <a:r>
              <a:rPr lang="en-US" sz="2400" dirty="0">
                <a:solidFill>
                  <a:srgbClr val="002060"/>
                </a:solidFill>
              </a:rPr>
              <a:t>We check the following question:</a:t>
            </a:r>
            <a:br>
              <a:rPr lang="en-US" sz="2400" dirty="0">
                <a:solidFill>
                  <a:srgbClr val="002060"/>
                </a:solidFill>
              </a:rPr>
            </a:br>
            <a:r>
              <a:rPr lang="en-US" sz="2400" b="1" dirty="0">
                <a:solidFill>
                  <a:srgbClr val="002060"/>
                </a:solidFill>
              </a:rPr>
              <a:t>Could the observed difference have occurred by chance?</a:t>
            </a:r>
          </a:p>
          <a:p>
            <a:pPr marL="0" indent="0">
              <a:lnSpc>
                <a:spcPct val="150000"/>
              </a:lnSpc>
              <a:spcBef>
                <a:spcPts val="300"/>
              </a:spcBef>
              <a:buNone/>
            </a:pPr>
            <a:r>
              <a:rPr lang="en-US" sz="2400" dirty="0">
                <a:solidFill>
                  <a:srgbClr val="002060"/>
                </a:solidFill>
              </a:rPr>
              <a:t>If </a:t>
            </a:r>
            <a:r>
              <a:rPr lang="en-US" sz="2400" b="1" dirty="0">
                <a:solidFill>
                  <a:srgbClr val="002060"/>
                </a:solidFill>
              </a:rPr>
              <a:t>p-value &lt; 0.05</a:t>
            </a:r>
            <a:r>
              <a:rPr lang="en-US" sz="2400" dirty="0">
                <a:solidFill>
                  <a:srgbClr val="002060"/>
                </a:solidFill>
              </a:rPr>
              <a:t> → unlikely → we consider the difference statistically significant.</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Theory: What Is Statistical Significance?</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920573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50000"/>
              </a:lnSpc>
              <a:spcBef>
                <a:spcPts val="300"/>
              </a:spcBef>
              <a:buNone/>
            </a:pPr>
            <a:r>
              <a:rPr lang="en-US" sz="2400" b="1" dirty="0">
                <a:solidFill>
                  <a:srgbClr val="002060"/>
                </a:solidFill>
              </a:rPr>
              <a:t>Power</a:t>
            </a:r>
            <a:r>
              <a:rPr lang="en-US" sz="2400" dirty="0">
                <a:solidFill>
                  <a:srgbClr val="002060"/>
                </a:solidFill>
              </a:rPr>
              <a:t> is the probability of detecting a real effect if it truly exists.</a:t>
            </a:r>
          </a:p>
          <a:p>
            <a:pPr marL="0" indent="0">
              <a:lnSpc>
                <a:spcPct val="150000"/>
              </a:lnSpc>
              <a:spcBef>
                <a:spcPts val="300"/>
              </a:spcBef>
              <a:buNone/>
            </a:pPr>
            <a:r>
              <a:rPr lang="en-US" sz="2400" dirty="0">
                <a:solidFill>
                  <a:srgbClr val="002060"/>
                </a:solidFill>
              </a:rPr>
              <a:t>Typically, power is set to </a:t>
            </a:r>
            <a:r>
              <a:rPr lang="en-US" sz="2400" b="1" dirty="0">
                <a:solidFill>
                  <a:srgbClr val="002060"/>
                </a:solidFill>
              </a:rPr>
              <a:t>80%.</a:t>
            </a:r>
          </a:p>
          <a:p>
            <a:pPr marL="0" indent="0">
              <a:lnSpc>
                <a:spcPct val="150000"/>
              </a:lnSpc>
              <a:spcBef>
                <a:spcPts val="300"/>
              </a:spcBef>
              <a:buNone/>
            </a:pPr>
            <a:r>
              <a:rPr lang="en-US" sz="2400" dirty="0">
                <a:solidFill>
                  <a:srgbClr val="002060"/>
                </a:solidFill>
              </a:rPr>
              <a:t>If power is low, the test is effectively “blind” and may fail to detect improvements</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Theory: Test Power</a:t>
            </a:r>
          </a:p>
        </p:txBody>
      </p:sp>
      <p:grpSp>
        <p:nvGrpSpPr>
          <p:cNvPr id="7" name="Group 6"/>
          <p:cNvGrpSpPr/>
          <p:nvPr/>
        </p:nvGrpSpPr>
        <p:grpSpPr>
          <a:xfrm>
            <a:off x="535936"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549600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b="1" dirty="0">
                <a:solidFill>
                  <a:srgbClr val="002060"/>
                </a:solidFill>
              </a:rPr>
              <a:t>MDE </a:t>
            </a:r>
            <a:r>
              <a:rPr lang="en-US" sz="2400" dirty="0">
                <a:solidFill>
                  <a:srgbClr val="002060"/>
                </a:solidFill>
              </a:rPr>
              <a:t>is the smallest change that the test can reliably detect.</a:t>
            </a:r>
          </a:p>
          <a:p>
            <a:pPr marL="0" indent="0">
              <a:lnSpc>
                <a:spcPct val="120000"/>
              </a:lnSpc>
              <a:spcBef>
                <a:spcPts val="300"/>
              </a:spcBef>
              <a:buNone/>
            </a:pPr>
            <a:r>
              <a:rPr lang="en-US" sz="2400" dirty="0">
                <a:solidFill>
                  <a:srgbClr val="002060"/>
                </a:solidFill>
              </a:rPr>
              <a:t>If </a:t>
            </a:r>
            <a:r>
              <a:rPr lang="en-US" sz="2400" b="1" dirty="0">
                <a:solidFill>
                  <a:srgbClr val="002060"/>
                </a:solidFill>
              </a:rPr>
              <a:t>MDE = 2 percentage points</a:t>
            </a:r>
            <a:r>
              <a:rPr lang="en-US" sz="2400" dirty="0">
                <a:solidFill>
                  <a:srgbClr val="002060"/>
                </a:solidFill>
              </a:rPr>
              <a:t>, the test can detect a difference between </a:t>
            </a:r>
            <a:r>
              <a:rPr lang="en-US" sz="2400" b="1" dirty="0">
                <a:solidFill>
                  <a:srgbClr val="002060"/>
                </a:solidFill>
              </a:rPr>
              <a:t>10% and 12%.</a:t>
            </a:r>
          </a:p>
          <a:p>
            <a:pPr>
              <a:lnSpc>
                <a:spcPct val="120000"/>
              </a:lnSpc>
              <a:spcBef>
                <a:spcPts val="300"/>
              </a:spcBef>
              <a:buFont typeface="Wingdings" panose="05000000000000000000" pitchFamily="2" charset="2"/>
              <a:buChar char="§"/>
            </a:pPr>
            <a:r>
              <a:rPr lang="en-US" sz="2400" dirty="0">
                <a:solidFill>
                  <a:srgbClr val="002060"/>
                </a:solidFill>
              </a:rPr>
              <a:t>Large MDE → smaller required sample size (but lower sensitivity)</a:t>
            </a:r>
          </a:p>
          <a:p>
            <a:pPr>
              <a:lnSpc>
                <a:spcPct val="120000"/>
              </a:lnSpc>
              <a:spcBef>
                <a:spcPts val="300"/>
              </a:spcBef>
              <a:buFont typeface="Wingdings" panose="05000000000000000000" pitchFamily="2" charset="2"/>
              <a:buChar char="§"/>
            </a:pPr>
            <a:r>
              <a:rPr lang="en-US" sz="2400" dirty="0">
                <a:solidFill>
                  <a:srgbClr val="002060"/>
                </a:solidFill>
              </a:rPr>
              <a:t>Small MDE → sample size increases significantly</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Theory: MDE (Minimum Detectable Effect)</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372034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Formula for conversion metrics:</a:t>
            </a:r>
          </a:p>
          <a:p>
            <a:pPr marL="0" indent="0">
              <a:lnSpc>
                <a:spcPct val="120000"/>
              </a:lnSpc>
              <a:spcBef>
                <a:spcPts val="300"/>
              </a:spcBef>
              <a:buNone/>
            </a:pPr>
            <a:endParaRPr lang="en-US" sz="2400" dirty="0">
              <a:solidFill>
                <a:srgbClr val="002060"/>
              </a:solidFill>
            </a:endParaRPr>
          </a:p>
          <a:p>
            <a:pPr marL="0" indent="0">
              <a:lnSpc>
                <a:spcPct val="120000"/>
              </a:lnSpc>
              <a:spcBef>
                <a:spcPts val="300"/>
              </a:spcBef>
              <a:buNone/>
            </a:pPr>
            <a:endParaRPr lang="en-US" sz="2400" dirty="0">
              <a:solidFill>
                <a:srgbClr val="002060"/>
              </a:solidFill>
            </a:endParaRPr>
          </a:p>
          <a:p>
            <a:pPr marL="0" indent="0">
              <a:lnSpc>
                <a:spcPct val="120000"/>
              </a:lnSpc>
              <a:spcBef>
                <a:spcPts val="300"/>
              </a:spcBef>
              <a:buNone/>
            </a:pPr>
            <a:endParaRPr lang="en-US" sz="2400" dirty="0">
              <a:solidFill>
                <a:srgbClr val="002060"/>
              </a:solidFill>
            </a:endParaRPr>
          </a:p>
          <a:p>
            <a:pPr marL="0" indent="0">
              <a:lnSpc>
                <a:spcPct val="120000"/>
              </a:lnSpc>
              <a:spcBef>
                <a:spcPts val="300"/>
              </a:spcBef>
              <a:buNone/>
            </a:pPr>
            <a:r>
              <a:rPr lang="en-US" sz="2400" b="1" dirty="0">
                <a:solidFill>
                  <a:srgbClr val="002060"/>
                </a:solidFill>
              </a:rPr>
              <a:t>Parameters:</a:t>
            </a:r>
          </a:p>
          <a:p>
            <a:pPr marL="0" indent="0">
              <a:lnSpc>
                <a:spcPct val="120000"/>
              </a:lnSpc>
              <a:spcBef>
                <a:spcPts val="300"/>
              </a:spcBef>
              <a:buNone/>
            </a:pPr>
            <a:r>
              <a:rPr lang="en-US" sz="2400" b="1" dirty="0">
                <a:solidFill>
                  <a:srgbClr val="002060"/>
                </a:solidFill>
              </a:rPr>
              <a:t>p</a:t>
            </a:r>
            <a:r>
              <a:rPr lang="en-US" sz="2400" dirty="0">
                <a:solidFill>
                  <a:srgbClr val="002060"/>
                </a:solidFill>
              </a:rPr>
              <a:t> — baseline conversion rate</a:t>
            </a:r>
          </a:p>
          <a:p>
            <a:pPr marL="0" indent="0">
              <a:lnSpc>
                <a:spcPct val="120000"/>
              </a:lnSpc>
              <a:spcBef>
                <a:spcPts val="300"/>
              </a:spcBef>
              <a:buNone/>
            </a:pPr>
            <a:r>
              <a:rPr lang="en-US" sz="2400" b="1" dirty="0">
                <a:solidFill>
                  <a:srgbClr val="002060"/>
                </a:solidFill>
              </a:rPr>
              <a:t>d</a:t>
            </a:r>
            <a:r>
              <a:rPr lang="en-US" sz="2400" dirty="0">
                <a:solidFill>
                  <a:srgbClr val="002060"/>
                </a:solidFill>
              </a:rPr>
              <a:t> — MDE</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Sample Size Calculation</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pic>
        <p:nvPicPr>
          <p:cNvPr id="8" name="Picture 7"/>
          <p:cNvPicPr>
            <a:picLocks noChangeAspect="1"/>
          </p:cNvPicPr>
          <p:nvPr/>
        </p:nvPicPr>
        <p:blipFill>
          <a:blip r:embed="rId4"/>
          <a:stretch>
            <a:fillRect/>
          </a:stretch>
        </p:blipFill>
        <p:spPr>
          <a:xfrm>
            <a:off x="843746" y="1604274"/>
            <a:ext cx="5192432" cy="1282342"/>
          </a:xfrm>
          <a:prstGeom prst="rect">
            <a:avLst/>
          </a:prstGeom>
        </p:spPr>
      </p:pic>
    </p:spTree>
    <p:extLst>
      <p:ext uri="{BB962C8B-B14F-4D97-AF65-F5344CB8AC3E}">
        <p14:creationId xmlns:p14="http://schemas.microsoft.com/office/powerpoint/2010/main" val="80230575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Baseline conversion: </a:t>
            </a:r>
            <a:r>
              <a:rPr lang="en-US" sz="2400" b="1" dirty="0">
                <a:solidFill>
                  <a:srgbClr val="002060"/>
                </a:solidFill>
              </a:rPr>
              <a:t>10%</a:t>
            </a:r>
          </a:p>
          <a:p>
            <a:pPr marL="0" indent="0">
              <a:lnSpc>
                <a:spcPct val="120000"/>
              </a:lnSpc>
              <a:spcBef>
                <a:spcPts val="300"/>
              </a:spcBef>
              <a:buNone/>
            </a:pPr>
            <a:r>
              <a:rPr lang="en-US" sz="2400" dirty="0">
                <a:solidFill>
                  <a:srgbClr val="002060"/>
                </a:solidFill>
              </a:rPr>
              <a:t>Expected uplift: </a:t>
            </a:r>
            <a:r>
              <a:rPr lang="en-US" sz="2400" b="1" dirty="0">
                <a:solidFill>
                  <a:srgbClr val="002060"/>
                </a:solidFill>
              </a:rPr>
              <a:t>2 percentage points</a:t>
            </a:r>
          </a:p>
          <a:p>
            <a:pPr marL="0" indent="0">
              <a:lnSpc>
                <a:spcPct val="120000"/>
              </a:lnSpc>
              <a:spcBef>
                <a:spcPts val="300"/>
              </a:spcBef>
              <a:buNone/>
            </a:pPr>
            <a:r>
              <a:rPr lang="en-US" sz="2400" dirty="0">
                <a:solidFill>
                  <a:srgbClr val="002060"/>
                </a:solidFill>
              </a:rPr>
              <a:t>MDE = </a:t>
            </a:r>
            <a:r>
              <a:rPr lang="en-US" sz="2400" b="1" dirty="0">
                <a:solidFill>
                  <a:srgbClr val="002060"/>
                </a:solidFill>
              </a:rPr>
              <a:t>0.02</a:t>
            </a:r>
          </a:p>
          <a:p>
            <a:pPr marL="0" indent="0">
              <a:lnSpc>
                <a:spcPct val="120000"/>
              </a:lnSpc>
              <a:spcBef>
                <a:spcPts val="300"/>
              </a:spcBef>
              <a:buNone/>
            </a:pPr>
            <a:r>
              <a:rPr lang="en-US" sz="2400" dirty="0">
                <a:solidFill>
                  <a:srgbClr val="002060"/>
                </a:solidFill>
              </a:rPr>
              <a:t>Power = </a:t>
            </a:r>
            <a:r>
              <a:rPr lang="en-US" sz="2400" b="1" dirty="0">
                <a:solidFill>
                  <a:srgbClr val="002060"/>
                </a:solidFill>
              </a:rPr>
              <a:t>80%</a:t>
            </a:r>
            <a:r>
              <a:rPr lang="en-US" sz="2400" dirty="0">
                <a:solidFill>
                  <a:srgbClr val="002060"/>
                </a:solidFill>
              </a:rPr>
              <a:t>, alpha = </a:t>
            </a:r>
            <a:r>
              <a:rPr lang="en-US" sz="2400" b="1" dirty="0">
                <a:solidFill>
                  <a:srgbClr val="002060"/>
                </a:solidFill>
              </a:rPr>
              <a:t>5%</a:t>
            </a:r>
          </a:p>
          <a:p>
            <a:pPr marL="0" indent="0">
              <a:lnSpc>
                <a:spcPct val="120000"/>
              </a:lnSpc>
              <a:spcBef>
                <a:spcPts val="300"/>
              </a:spcBef>
              <a:buNone/>
            </a:pPr>
            <a:r>
              <a:rPr lang="en-US" sz="2400" dirty="0">
                <a:solidFill>
                  <a:srgbClr val="002060"/>
                </a:solidFill>
              </a:rPr>
              <a:t>➜ Approximately </a:t>
            </a:r>
            <a:r>
              <a:rPr lang="en-US" sz="2400" b="1" dirty="0">
                <a:solidFill>
                  <a:srgbClr val="002060"/>
                </a:solidFill>
              </a:rPr>
              <a:t>8,000 users per group </a:t>
            </a:r>
            <a:r>
              <a:rPr lang="en-US" sz="2400" dirty="0">
                <a:solidFill>
                  <a:srgbClr val="002060"/>
                </a:solidFill>
              </a:rPr>
              <a:t>are required.</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Sample Size Calculation Example</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676557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952500" y="2183892"/>
            <a:ext cx="7213599"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algn="ctr"/>
            <a:r>
              <a:rPr lang="en-US" sz="4000" dirty="0" smtClean="0">
                <a:solidFill>
                  <a:srgbClr val="002060"/>
                </a:solidFill>
              </a:rPr>
              <a:t>About me</a:t>
            </a:r>
            <a:endParaRPr lang="en-US" sz="4000" dirty="0">
              <a:solidFill>
                <a:srgbClr val="002060"/>
              </a:solidFill>
            </a:endParaRPr>
          </a:p>
        </p:txBody>
      </p:sp>
    </p:spTree>
    <p:extLst>
      <p:ext uri="{BB962C8B-B14F-4D97-AF65-F5344CB8AC3E}">
        <p14:creationId xmlns:p14="http://schemas.microsoft.com/office/powerpoint/2010/main" val="160472035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Proper user assignment to groups must be:</a:t>
            </a:r>
          </a:p>
          <a:p>
            <a:pPr>
              <a:lnSpc>
                <a:spcPct val="120000"/>
              </a:lnSpc>
              <a:spcBef>
                <a:spcPts val="300"/>
              </a:spcBef>
              <a:buFont typeface="Wingdings" panose="05000000000000000000" pitchFamily="2" charset="2"/>
              <a:buChar char="§"/>
            </a:pPr>
            <a:r>
              <a:rPr lang="en-US" sz="2400" dirty="0">
                <a:solidFill>
                  <a:srgbClr val="002060"/>
                </a:solidFill>
              </a:rPr>
              <a:t>random</a:t>
            </a:r>
          </a:p>
          <a:p>
            <a:pPr>
              <a:lnSpc>
                <a:spcPct val="120000"/>
              </a:lnSpc>
              <a:spcBef>
                <a:spcPts val="300"/>
              </a:spcBef>
              <a:buFont typeface="Wingdings" panose="05000000000000000000" pitchFamily="2" charset="2"/>
              <a:buChar char="§"/>
            </a:pPr>
            <a:r>
              <a:rPr lang="en-US" sz="2400" dirty="0">
                <a:solidFill>
                  <a:srgbClr val="002060"/>
                </a:solidFill>
              </a:rPr>
              <a:t>balanced</a:t>
            </a:r>
          </a:p>
          <a:p>
            <a:pPr>
              <a:lnSpc>
                <a:spcPct val="120000"/>
              </a:lnSpc>
              <a:spcBef>
                <a:spcPts val="300"/>
              </a:spcBef>
              <a:buFont typeface="Wingdings" panose="05000000000000000000" pitchFamily="2" charset="2"/>
              <a:buChar char="§"/>
            </a:pPr>
            <a:r>
              <a:rPr lang="en-US" sz="2400" dirty="0">
                <a:solidFill>
                  <a:srgbClr val="002060"/>
                </a:solidFill>
              </a:rPr>
              <a:t>independent</a:t>
            </a:r>
          </a:p>
          <a:p>
            <a:pPr>
              <a:lnSpc>
                <a:spcPct val="120000"/>
              </a:lnSpc>
              <a:spcBef>
                <a:spcPts val="300"/>
              </a:spcBef>
              <a:buFont typeface="Wingdings" panose="05000000000000000000" pitchFamily="2" charset="2"/>
              <a:buChar char="§"/>
            </a:pPr>
            <a:r>
              <a:rPr lang="en-US" sz="2400" dirty="0">
                <a:solidFill>
                  <a:srgbClr val="002060"/>
                </a:solidFill>
              </a:rPr>
              <a:t>non-discriminatory</a:t>
            </a:r>
          </a:p>
          <a:p>
            <a:pPr>
              <a:lnSpc>
                <a:spcPct val="120000"/>
              </a:lnSpc>
              <a:spcBef>
                <a:spcPts val="300"/>
              </a:spcBef>
              <a:buFont typeface="Wingdings" panose="05000000000000000000" pitchFamily="2" charset="2"/>
              <a:buChar char="§"/>
            </a:pPr>
            <a:r>
              <a:rPr lang="en-US" sz="2400" dirty="0">
                <a:solidFill>
                  <a:srgbClr val="002060"/>
                </a:solidFill>
              </a:rPr>
              <a:t>non-overlapping.</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Randomization</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405347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For binary metrics, the following methods are commonly used:</a:t>
            </a:r>
          </a:p>
          <a:p>
            <a:pPr>
              <a:lnSpc>
                <a:spcPct val="120000"/>
              </a:lnSpc>
              <a:spcBef>
                <a:spcPts val="300"/>
              </a:spcBef>
              <a:buFont typeface="Wingdings" panose="05000000000000000000" pitchFamily="2" charset="2"/>
              <a:buChar char="§"/>
            </a:pPr>
            <a:r>
              <a:rPr lang="en-US" sz="2400" dirty="0">
                <a:solidFill>
                  <a:srgbClr val="002060"/>
                </a:solidFill>
              </a:rPr>
              <a:t>z-test for proportions</a:t>
            </a:r>
          </a:p>
          <a:p>
            <a:pPr>
              <a:lnSpc>
                <a:spcPct val="120000"/>
              </a:lnSpc>
              <a:spcBef>
                <a:spcPts val="300"/>
              </a:spcBef>
              <a:buFont typeface="Wingdings" panose="05000000000000000000" pitchFamily="2" charset="2"/>
              <a:buChar char="§"/>
            </a:pPr>
            <a:r>
              <a:rPr lang="en-US" sz="2400" dirty="0">
                <a:solidFill>
                  <a:srgbClr val="002060"/>
                </a:solidFill>
              </a:rPr>
              <a:t>t-test (approximation)</a:t>
            </a:r>
          </a:p>
          <a:p>
            <a:pPr>
              <a:lnSpc>
                <a:spcPct val="120000"/>
              </a:lnSpc>
              <a:spcBef>
                <a:spcPts val="300"/>
              </a:spcBef>
              <a:buFont typeface="Wingdings" panose="05000000000000000000" pitchFamily="2" charset="2"/>
              <a:buChar char="§"/>
            </a:pPr>
            <a:r>
              <a:rPr lang="en-US" sz="2400" dirty="0">
                <a:solidFill>
                  <a:srgbClr val="002060"/>
                </a:solidFill>
              </a:rPr>
              <a:t>chi-square test</a:t>
            </a:r>
          </a:p>
          <a:p>
            <a:pPr>
              <a:lnSpc>
                <a:spcPct val="120000"/>
              </a:lnSpc>
              <a:spcBef>
                <a:spcPts val="300"/>
              </a:spcBef>
              <a:buFont typeface="Wingdings" panose="05000000000000000000" pitchFamily="2" charset="2"/>
              <a:buChar char="§"/>
            </a:pPr>
            <a:r>
              <a:rPr lang="en-US" sz="2400" dirty="0">
                <a:solidFill>
                  <a:srgbClr val="002060"/>
                </a:solidFill>
              </a:rPr>
              <a:t>bootstrap</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Analysis: Hypothesis Testing</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2639563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A </a:t>
            </a:r>
            <a:r>
              <a:rPr lang="en-US" sz="2400" b="1" dirty="0">
                <a:solidFill>
                  <a:srgbClr val="002060"/>
                </a:solidFill>
              </a:rPr>
              <a:t>hash function </a:t>
            </a:r>
            <a:r>
              <a:rPr lang="en-US" sz="2400" dirty="0">
                <a:solidFill>
                  <a:srgbClr val="002060"/>
                </a:solidFill>
              </a:rPr>
              <a:t>is a function that converts an arbitrary input array into a string of a specific type and length</a:t>
            </a:r>
            <a:r>
              <a:rPr lang="en-US" sz="2400" dirty="0" smtClean="0">
                <a:solidFill>
                  <a:srgbClr val="002060"/>
                </a:solidFill>
              </a:rPr>
              <a:t>.</a:t>
            </a:r>
          </a:p>
          <a:p>
            <a:pPr marL="0" indent="0">
              <a:lnSpc>
                <a:spcPct val="120000"/>
              </a:lnSpc>
              <a:spcBef>
                <a:spcPts val="300"/>
              </a:spcBef>
              <a:buNone/>
            </a:pPr>
            <a:r>
              <a:rPr lang="en-US" sz="2400" b="1" dirty="0" smtClean="0">
                <a:solidFill>
                  <a:srgbClr val="002060"/>
                </a:solidFill>
              </a:rPr>
              <a:t>Hashing</a:t>
            </a:r>
            <a:r>
              <a:rPr lang="en-US" sz="2400" dirty="0" smtClean="0">
                <a:solidFill>
                  <a:srgbClr val="002060"/>
                </a:solidFill>
              </a:rPr>
              <a:t> </a:t>
            </a:r>
            <a:r>
              <a:rPr lang="en-US" sz="2400" dirty="0">
                <a:solidFill>
                  <a:srgbClr val="002060"/>
                </a:solidFill>
              </a:rPr>
              <a:t>is the transformation of any amount of information into a unique set of characters that is unique to that input array</a:t>
            </a:r>
            <a:r>
              <a:rPr lang="en-US" sz="2400" dirty="0" smtClean="0">
                <a:solidFill>
                  <a:srgbClr val="002060"/>
                </a:solidFill>
              </a:rPr>
              <a:t>.</a:t>
            </a:r>
          </a:p>
          <a:p>
            <a:pPr marL="0" indent="0">
              <a:lnSpc>
                <a:spcPct val="120000"/>
              </a:lnSpc>
              <a:spcBef>
                <a:spcPts val="300"/>
              </a:spcBef>
              <a:buNone/>
            </a:pPr>
            <a:endParaRPr lang="en-US" sz="2400" dirty="0" smtClean="0">
              <a:solidFill>
                <a:srgbClr val="002060"/>
              </a:solidFill>
            </a:endParaRPr>
          </a:p>
          <a:p>
            <a:pPr marL="0" indent="0">
              <a:lnSpc>
                <a:spcPct val="120000"/>
              </a:lnSpc>
              <a:spcBef>
                <a:spcPts val="300"/>
              </a:spcBef>
              <a:buNone/>
            </a:pPr>
            <a:r>
              <a:rPr lang="en-US" sz="2400" dirty="0" smtClean="0">
                <a:solidFill>
                  <a:srgbClr val="002060"/>
                </a:solidFill>
              </a:rPr>
              <a:t>Let's </a:t>
            </a:r>
            <a:r>
              <a:rPr lang="en-US" sz="2400" dirty="0">
                <a:solidFill>
                  <a:srgbClr val="002060"/>
                </a:solidFill>
              </a:rPr>
              <a:t>consider the Python </a:t>
            </a:r>
            <a:r>
              <a:rPr lang="en-US" sz="2400" b="1" dirty="0">
                <a:solidFill>
                  <a:srgbClr val="002060"/>
                </a:solidFill>
              </a:rPr>
              <a:t>crc32</a:t>
            </a:r>
            <a:r>
              <a:rPr lang="en-US" sz="2400" dirty="0">
                <a:solidFill>
                  <a:srgbClr val="002060"/>
                </a:solidFill>
              </a:rPr>
              <a:t> function</a:t>
            </a:r>
            <a:r>
              <a:rPr lang="en-US" sz="2400" dirty="0" smtClean="0">
                <a:solidFill>
                  <a:srgbClr val="002060"/>
                </a:solidFill>
              </a:rPr>
              <a:t>.</a:t>
            </a:r>
          </a:p>
          <a:p>
            <a:pPr marL="0" indent="0">
              <a:lnSpc>
                <a:spcPct val="120000"/>
              </a:lnSpc>
              <a:spcBef>
                <a:spcPts val="300"/>
              </a:spcBef>
              <a:buNone/>
            </a:pPr>
            <a:r>
              <a:rPr lang="en-US" sz="2400" dirty="0" smtClean="0">
                <a:solidFill>
                  <a:srgbClr val="002060"/>
                </a:solidFill>
              </a:rPr>
              <a:t>Hashing </a:t>
            </a:r>
            <a:r>
              <a:rPr lang="en-US" sz="2400" dirty="0">
                <a:solidFill>
                  <a:srgbClr val="002060"/>
                </a:solidFill>
              </a:rPr>
              <a:t>is applied to unique identifiers (IDs) to ensure that</a:t>
            </a:r>
            <a:r>
              <a:rPr lang="en-US" sz="2400" dirty="0" smtClean="0">
                <a:solidFill>
                  <a:srgbClr val="002060"/>
                </a:solidFill>
              </a:rPr>
              <a:t>:</a:t>
            </a:r>
          </a:p>
          <a:p>
            <a:pPr marL="457200" indent="-457200">
              <a:lnSpc>
                <a:spcPct val="120000"/>
              </a:lnSpc>
              <a:spcBef>
                <a:spcPts val="300"/>
              </a:spcBef>
              <a:buAutoNum type="arabicPeriod"/>
            </a:pPr>
            <a:r>
              <a:rPr lang="en-US" sz="2400" dirty="0" smtClean="0">
                <a:solidFill>
                  <a:srgbClr val="002060"/>
                </a:solidFill>
              </a:rPr>
              <a:t>The </a:t>
            </a:r>
            <a:r>
              <a:rPr lang="en-US" sz="2400" dirty="0">
                <a:solidFill>
                  <a:srgbClr val="002060"/>
                </a:solidFill>
              </a:rPr>
              <a:t>partitioning is random</a:t>
            </a:r>
            <a:r>
              <a:rPr lang="en-US" sz="2400" dirty="0" smtClean="0">
                <a:solidFill>
                  <a:srgbClr val="002060"/>
                </a:solidFill>
              </a:rPr>
              <a:t>.</a:t>
            </a:r>
          </a:p>
          <a:p>
            <a:pPr marL="457200" indent="-457200">
              <a:lnSpc>
                <a:spcPct val="120000"/>
              </a:lnSpc>
              <a:spcBef>
                <a:spcPts val="300"/>
              </a:spcBef>
              <a:buAutoNum type="arabicPeriod"/>
            </a:pPr>
            <a:r>
              <a:rPr lang="en-US" sz="2400" dirty="0" smtClean="0">
                <a:solidFill>
                  <a:srgbClr val="002060"/>
                </a:solidFill>
              </a:rPr>
              <a:t>Each </a:t>
            </a:r>
            <a:r>
              <a:rPr lang="en-US" sz="2400" dirty="0">
                <a:solidFill>
                  <a:srgbClr val="002060"/>
                </a:solidFill>
              </a:rPr>
              <a:t>unit belongs to only one </a:t>
            </a:r>
            <a:r>
              <a:rPr lang="en-US" sz="2400" dirty="0" smtClean="0">
                <a:solidFill>
                  <a:srgbClr val="002060"/>
                </a:solidFill>
              </a:rPr>
              <a:t>group</a:t>
            </a:r>
            <a:endParaRPr lang="en-US" sz="2400" dirty="0">
              <a:solidFill>
                <a:srgbClr val="002060"/>
              </a:solidFill>
            </a:endParaRP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User Assignment with Hashing</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581039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1"/>
            <a:ext cx="8344335" cy="3726300"/>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0"/>
              </a:spcBef>
              <a:spcAft>
                <a:spcPts val="300"/>
              </a:spcAft>
              <a:buNone/>
            </a:pPr>
            <a:r>
              <a:rPr lang="en-US" sz="2400" dirty="0">
                <a:solidFill>
                  <a:srgbClr val="002060"/>
                </a:solidFill>
              </a:rPr>
              <a:t>An experiment's </a:t>
            </a:r>
            <a:r>
              <a:rPr lang="en-US" sz="2400" b="1" dirty="0">
                <a:solidFill>
                  <a:srgbClr val="002060"/>
                </a:solidFill>
              </a:rPr>
              <a:t>salt</a:t>
            </a:r>
            <a:r>
              <a:rPr lang="en-US" sz="2400" dirty="0">
                <a:solidFill>
                  <a:srgbClr val="002060"/>
                </a:solidFill>
              </a:rPr>
              <a:t> is a string of characters </a:t>
            </a:r>
            <a:r>
              <a:rPr lang="en-US" sz="2400" dirty="0" smtClean="0">
                <a:solidFill>
                  <a:srgbClr val="002060"/>
                </a:solidFill>
              </a:rPr>
              <a:t>that </a:t>
            </a:r>
            <a:r>
              <a:rPr lang="en-US" sz="2400" dirty="0">
                <a:solidFill>
                  <a:srgbClr val="002060"/>
                </a:solidFill>
              </a:rPr>
              <a:t>is appended to the client's ID before hashing to ensure random assignment within each new experiment</a:t>
            </a:r>
            <a:r>
              <a:rPr lang="en-US" sz="2400" dirty="0" smtClean="0">
                <a:solidFill>
                  <a:srgbClr val="002060"/>
                </a:solidFill>
              </a:rPr>
              <a:t>.</a:t>
            </a:r>
            <a:br>
              <a:rPr lang="en-US" sz="2400" dirty="0" smtClean="0">
                <a:solidFill>
                  <a:srgbClr val="002060"/>
                </a:solidFill>
              </a:rPr>
            </a:br>
            <a:r>
              <a:rPr lang="en-US" sz="2400" dirty="0" smtClean="0">
                <a:solidFill>
                  <a:srgbClr val="002060"/>
                </a:solidFill>
              </a:rPr>
              <a:t>Without </a:t>
            </a:r>
            <a:r>
              <a:rPr lang="en-US" sz="2400" dirty="0">
                <a:solidFill>
                  <a:srgbClr val="002060"/>
                </a:solidFill>
              </a:rPr>
              <a:t>salt, the same client will be assigned to the same group in any experiment (depending on their ID</a:t>
            </a:r>
            <a:r>
              <a:rPr lang="en-US" sz="2400" dirty="0" smtClean="0">
                <a:solidFill>
                  <a:srgbClr val="002060"/>
                </a:solidFill>
              </a:rPr>
              <a:t>).</a:t>
            </a:r>
          </a:p>
          <a:p>
            <a:pPr marL="0" indent="0">
              <a:lnSpc>
                <a:spcPct val="120000"/>
              </a:lnSpc>
              <a:buNone/>
            </a:pPr>
            <a:r>
              <a:rPr lang="en-US" sz="2400" dirty="0">
                <a:solidFill>
                  <a:srgbClr val="002060"/>
                </a:solidFill>
              </a:rPr>
              <a:t>Partitioning with salt: each </a:t>
            </a:r>
            <a:r>
              <a:rPr lang="en-US" sz="2400" dirty="0" smtClean="0">
                <a:solidFill>
                  <a:srgbClr val="002060"/>
                </a:solidFill>
              </a:rPr>
              <a:t>client will </a:t>
            </a:r>
            <a:r>
              <a:rPr lang="en-US" sz="2400" dirty="0">
                <a:solidFill>
                  <a:srgbClr val="002060"/>
                </a:solidFill>
              </a:rPr>
              <a:t>be randomly assigned to </a:t>
            </a:r>
            <a:r>
              <a:rPr lang="en-US" sz="2400" dirty="0" smtClean="0">
                <a:solidFill>
                  <a:srgbClr val="002060"/>
                </a:solidFill>
              </a:rPr>
              <a:t>a new </a:t>
            </a:r>
            <a:r>
              <a:rPr lang="en-US" sz="2400" dirty="0">
                <a:solidFill>
                  <a:srgbClr val="002060"/>
                </a:solidFill>
              </a:rPr>
              <a:t>group in each new experiment</a:t>
            </a:r>
            <a:r>
              <a:rPr lang="en-US" sz="2400" dirty="0" smtClean="0">
                <a:solidFill>
                  <a:srgbClr val="002060"/>
                </a:solidFill>
              </a:rPr>
              <a:t>.</a:t>
            </a:r>
            <a:endParaRPr lang="en-US" sz="2400" dirty="0">
              <a:solidFill>
                <a:srgbClr val="002060"/>
              </a:solidFill>
            </a:endParaRP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Experiment Salt</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387629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Experiment Salt</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pic>
        <p:nvPicPr>
          <p:cNvPr id="10" name="Picture 9" descr="https://cdn-user36618.skyeng.ru/skyconvert/unsafe/fit-in/1368x/https:/cdn-user12724.skyeng.ru/image/6b8577c49991c25e5f538105622b5317.png"/>
          <p:cNvPicPr/>
          <p:nvPr/>
        </p:nvPicPr>
        <p:blipFill>
          <a:blip r:embed="rId4">
            <a:extLst>
              <a:ext uri="{28A0092B-C50C-407E-A947-70E740481C1C}">
                <a14:useLocalDpi xmlns:a14="http://schemas.microsoft.com/office/drawing/2010/main" val="0"/>
              </a:ext>
            </a:extLst>
          </a:blip>
          <a:srcRect/>
          <a:stretch>
            <a:fillRect/>
          </a:stretch>
        </p:blipFill>
        <p:spPr bwMode="auto">
          <a:xfrm>
            <a:off x="419466" y="1036976"/>
            <a:ext cx="5029200" cy="2286000"/>
          </a:xfrm>
          <a:prstGeom prst="rect">
            <a:avLst/>
          </a:prstGeom>
          <a:noFill/>
          <a:ln>
            <a:noFill/>
          </a:ln>
        </p:spPr>
      </p:pic>
      <p:pic>
        <p:nvPicPr>
          <p:cNvPr id="11" name="Picture 10" descr="https://cdn-user36618.skyeng.ru/skyconvert/unsafe/fit-in/1368x/https:/cdn-user12724.skyeng.ru/image/dffc32100bf854b025a351fdb9879f1a.png"/>
          <p:cNvPicPr/>
          <p:nvPr/>
        </p:nvPicPr>
        <p:blipFill>
          <a:blip r:embed="rId5">
            <a:extLst>
              <a:ext uri="{28A0092B-C50C-407E-A947-70E740481C1C}">
                <a14:useLocalDpi xmlns:a14="http://schemas.microsoft.com/office/drawing/2010/main" val="0"/>
              </a:ext>
            </a:extLst>
          </a:blip>
          <a:srcRect/>
          <a:stretch>
            <a:fillRect/>
          </a:stretch>
        </p:blipFill>
        <p:spPr bwMode="auto">
          <a:xfrm>
            <a:off x="3967480" y="3448200"/>
            <a:ext cx="5029200" cy="2286000"/>
          </a:xfrm>
          <a:prstGeom prst="rect">
            <a:avLst/>
          </a:prstGeom>
          <a:noFill/>
          <a:ln>
            <a:noFill/>
          </a:ln>
        </p:spPr>
      </p:pic>
      <p:sp>
        <p:nvSpPr>
          <p:cNvPr id="12" name="TextBox 11"/>
          <p:cNvSpPr txBox="1"/>
          <p:nvPr/>
        </p:nvSpPr>
        <p:spPr>
          <a:xfrm>
            <a:off x="2250440" y="1870343"/>
            <a:ext cx="614680" cy="190821"/>
          </a:xfrm>
          <a:prstGeom prst="rect">
            <a:avLst/>
          </a:prstGeom>
          <a:solidFill>
            <a:schemeClr val="bg1"/>
          </a:solidFill>
        </p:spPr>
        <p:txBody>
          <a:bodyPr wrap="square" rtlCol="0">
            <a:spAutoFit/>
          </a:bodyPr>
          <a:lstStyle/>
          <a:p>
            <a:pPr>
              <a:lnSpc>
                <a:spcPct val="80000"/>
              </a:lnSpc>
            </a:pPr>
            <a:r>
              <a:rPr lang="en-US" sz="800" dirty="0" smtClean="0">
                <a:solidFill>
                  <a:srgbClr val="D88028"/>
                </a:solidFill>
              </a:rPr>
              <a:t>test group</a:t>
            </a:r>
            <a:endParaRPr lang="en-US" sz="800" dirty="0">
              <a:solidFill>
                <a:srgbClr val="D88028"/>
              </a:solidFill>
            </a:endParaRPr>
          </a:p>
        </p:txBody>
      </p:sp>
      <p:sp>
        <p:nvSpPr>
          <p:cNvPr id="14" name="TextBox 13"/>
          <p:cNvSpPr txBox="1"/>
          <p:nvPr/>
        </p:nvSpPr>
        <p:spPr>
          <a:xfrm>
            <a:off x="4790440" y="1865263"/>
            <a:ext cx="614680" cy="190821"/>
          </a:xfrm>
          <a:prstGeom prst="rect">
            <a:avLst/>
          </a:prstGeom>
          <a:solidFill>
            <a:schemeClr val="bg1"/>
          </a:solidFill>
        </p:spPr>
        <p:txBody>
          <a:bodyPr wrap="square" rtlCol="0">
            <a:spAutoFit/>
          </a:bodyPr>
          <a:lstStyle/>
          <a:p>
            <a:pPr>
              <a:lnSpc>
                <a:spcPct val="80000"/>
              </a:lnSpc>
            </a:pPr>
            <a:r>
              <a:rPr lang="en-US" sz="800" dirty="0" smtClean="0">
                <a:solidFill>
                  <a:srgbClr val="D88028"/>
                </a:solidFill>
              </a:rPr>
              <a:t>test group</a:t>
            </a:r>
            <a:endParaRPr lang="en-US" sz="800" dirty="0">
              <a:solidFill>
                <a:srgbClr val="D88028"/>
              </a:solidFill>
            </a:endParaRPr>
          </a:p>
        </p:txBody>
      </p:sp>
      <p:sp>
        <p:nvSpPr>
          <p:cNvPr id="15" name="TextBox 14"/>
          <p:cNvSpPr txBox="1"/>
          <p:nvPr/>
        </p:nvSpPr>
        <p:spPr>
          <a:xfrm>
            <a:off x="3379653" y="1865263"/>
            <a:ext cx="777240" cy="190821"/>
          </a:xfrm>
          <a:prstGeom prst="rect">
            <a:avLst/>
          </a:prstGeom>
          <a:solidFill>
            <a:schemeClr val="bg1"/>
          </a:solidFill>
        </p:spPr>
        <p:txBody>
          <a:bodyPr wrap="square" rtlCol="0">
            <a:spAutoFit/>
          </a:bodyPr>
          <a:lstStyle/>
          <a:p>
            <a:pPr>
              <a:lnSpc>
                <a:spcPct val="80000"/>
              </a:lnSpc>
            </a:pPr>
            <a:r>
              <a:rPr lang="en-US" sz="800" dirty="0" smtClean="0">
                <a:solidFill>
                  <a:schemeClr val="accent3">
                    <a:lumMod val="75000"/>
                  </a:schemeClr>
                </a:solidFill>
              </a:rPr>
              <a:t>control group</a:t>
            </a:r>
            <a:endParaRPr lang="en-US" sz="800" dirty="0">
              <a:solidFill>
                <a:schemeClr val="accent3">
                  <a:lumMod val="75000"/>
                </a:schemeClr>
              </a:solidFill>
            </a:endParaRPr>
          </a:p>
        </p:txBody>
      </p:sp>
      <p:sp>
        <p:nvSpPr>
          <p:cNvPr id="16" name="TextBox 15"/>
          <p:cNvSpPr txBox="1"/>
          <p:nvPr/>
        </p:nvSpPr>
        <p:spPr>
          <a:xfrm>
            <a:off x="827314" y="1865263"/>
            <a:ext cx="777240" cy="190821"/>
          </a:xfrm>
          <a:prstGeom prst="rect">
            <a:avLst/>
          </a:prstGeom>
          <a:solidFill>
            <a:schemeClr val="bg1"/>
          </a:solidFill>
        </p:spPr>
        <p:txBody>
          <a:bodyPr wrap="square" rtlCol="0">
            <a:spAutoFit/>
          </a:bodyPr>
          <a:lstStyle/>
          <a:p>
            <a:pPr>
              <a:lnSpc>
                <a:spcPct val="80000"/>
              </a:lnSpc>
            </a:pPr>
            <a:r>
              <a:rPr lang="en-US" sz="800" dirty="0" smtClean="0">
                <a:solidFill>
                  <a:schemeClr val="accent3">
                    <a:lumMod val="75000"/>
                  </a:schemeClr>
                </a:solidFill>
              </a:rPr>
              <a:t>control group</a:t>
            </a:r>
            <a:endParaRPr lang="en-US" sz="800" dirty="0">
              <a:solidFill>
                <a:schemeClr val="accent3">
                  <a:lumMod val="75000"/>
                </a:schemeClr>
              </a:solidFill>
            </a:endParaRPr>
          </a:p>
        </p:txBody>
      </p:sp>
      <p:sp>
        <p:nvSpPr>
          <p:cNvPr id="18" name="TextBox 17"/>
          <p:cNvSpPr txBox="1"/>
          <p:nvPr/>
        </p:nvSpPr>
        <p:spPr>
          <a:xfrm>
            <a:off x="1558834" y="1549218"/>
            <a:ext cx="508726" cy="190821"/>
          </a:xfrm>
          <a:prstGeom prst="rect">
            <a:avLst/>
          </a:prstGeom>
          <a:solidFill>
            <a:schemeClr val="bg1"/>
          </a:solidFill>
        </p:spPr>
        <p:txBody>
          <a:bodyPr wrap="square" rtlCol="0">
            <a:spAutoFit/>
          </a:bodyPr>
          <a:lstStyle/>
          <a:p>
            <a:pPr>
              <a:lnSpc>
                <a:spcPct val="80000"/>
              </a:lnSpc>
            </a:pPr>
            <a:r>
              <a:rPr lang="en-US" sz="800" dirty="0" smtClean="0"/>
              <a:t>test 1</a:t>
            </a:r>
            <a:endParaRPr lang="en-US" sz="800" dirty="0"/>
          </a:p>
        </p:txBody>
      </p:sp>
      <p:sp>
        <p:nvSpPr>
          <p:cNvPr id="19" name="TextBox 18"/>
          <p:cNvSpPr txBox="1"/>
          <p:nvPr/>
        </p:nvSpPr>
        <p:spPr>
          <a:xfrm>
            <a:off x="3886200" y="1549676"/>
            <a:ext cx="508726" cy="190821"/>
          </a:xfrm>
          <a:prstGeom prst="rect">
            <a:avLst/>
          </a:prstGeom>
          <a:solidFill>
            <a:schemeClr val="bg1"/>
          </a:solidFill>
        </p:spPr>
        <p:txBody>
          <a:bodyPr wrap="square" rtlCol="0">
            <a:spAutoFit/>
          </a:bodyPr>
          <a:lstStyle/>
          <a:p>
            <a:pPr>
              <a:lnSpc>
                <a:spcPct val="80000"/>
              </a:lnSpc>
            </a:pPr>
            <a:r>
              <a:rPr lang="en-US" sz="800" dirty="0" smtClean="0"/>
              <a:t>test 2</a:t>
            </a:r>
            <a:endParaRPr lang="en-US" sz="800" dirty="0"/>
          </a:p>
        </p:txBody>
      </p:sp>
      <p:sp>
        <p:nvSpPr>
          <p:cNvPr id="20" name="TextBox 19"/>
          <p:cNvSpPr txBox="1"/>
          <p:nvPr/>
        </p:nvSpPr>
        <p:spPr>
          <a:xfrm>
            <a:off x="5704118" y="4242703"/>
            <a:ext cx="614680" cy="190821"/>
          </a:xfrm>
          <a:prstGeom prst="rect">
            <a:avLst/>
          </a:prstGeom>
          <a:solidFill>
            <a:schemeClr val="bg1"/>
          </a:solidFill>
        </p:spPr>
        <p:txBody>
          <a:bodyPr wrap="square" rtlCol="0">
            <a:spAutoFit/>
          </a:bodyPr>
          <a:lstStyle/>
          <a:p>
            <a:pPr>
              <a:lnSpc>
                <a:spcPct val="80000"/>
              </a:lnSpc>
            </a:pPr>
            <a:r>
              <a:rPr lang="en-US" sz="800" dirty="0" smtClean="0">
                <a:solidFill>
                  <a:srgbClr val="D88028"/>
                </a:solidFill>
              </a:rPr>
              <a:t>test group</a:t>
            </a:r>
            <a:endParaRPr lang="en-US" sz="800" dirty="0">
              <a:solidFill>
                <a:srgbClr val="D88028"/>
              </a:solidFill>
            </a:endParaRPr>
          </a:p>
        </p:txBody>
      </p:sp>
      <p:sp>
        <p:nvSpPr>
          <p:cNvPr id="21" name="TextBox 20"/>
          <p:cNvSpPr txBox="1"/>
          <p:nvPr/>
        </p:nvSpPr>
        <p:spPr>
          <a:xfrm>
            <a:off x="8330478" y="4237623"/>
            <a:ext cx="614680" cy="190821"/>
          </a:xfrm>
          <a:prstGeom prst="rect">
            <a:avLst/>
          </a:prstGeom>
          <a:solidFill>
            <a:schemeClr val="bg1"/>
          </a:solidFill>
        </p:spPr>
        <p:txBody>
          <a:bodyPr wrap="square" rtlCol="0">
            <a:spAutoFit/>
          </a:bodyPr>
          <a:lstStyle/>
          <a:p>
            <a:pPr>
              <a:lnSpc>
                <a:spcPct val="80000"/>
              </a:lnSpc>
            </a:pPr>
            <a:r>
              <a:rPr lang="en-US" sz="800" dirty="0" smtClean="0">
                <a:solidFill>
                  <a:srgbClr val="D88028"/>
                </a:solidFill>
              </a:rPr>
              <a:t>test group</a:t>
            </a:r>
            <a:endParaRPr lang="en-US" sz="800" dirty="0">
              <a:solidFill>
                <a:srgbClr val="D88028"/>
              </a:solidFill>
            </a:endParaRPr>
          </a:p>
        </p:txBody>
      </p:sp>
      <p:sp>
        <p:nvSpPr>
          <p:cNvPr id="22" name="TextBox 21"/>
          <p:cNvSpPr txBox="1"/>
          <p:nvPr/>
        </p:nvSpPr>
        <p:spPr>
          <a:xfrm>
            <a:off x="6853651" y="4242703"/>
            <a:ext cx="777240" cy="190821"/>
          </a:xfrm>
          <a:prstGeom prst="rect">
            <a:avLst/>
          </a:prstGeom>
          <a:solidFill>
            <a:schemeClr val="bg1"/>
          </a:solidFill>
        </p:spPr>
        <p:txBody>
          <a:bodyPr wrap="square" rtlCol="0">
            <a:spAutoFit/>
          </a:bodyPr>
          <a:lstStyle/>
          <a:p>
            <a:pPr>
              <a:lnSpc>
                <a:spcPct val="80000"/>
              </a:lnSpc>
            </a:pPr>
            <a:r>
              <a:rPr lang="en-US" sz="800" dirty="0" smtClean="0">
                <a:solidFill>
                  <a:schemeClr val="accent3">
                    <a:lumMod val="75000"/>
                  </a:schemeClr>
                </a:solidFill>
              </a:rPr>
              <a:t>control group</a:t>
            </a:r>
            <a:endParaRPr lang="en-US" sz="800" dirty="0">
              <a:solidFill>
                <a:schemeClr val="accent3">
                  <a:lumMod val="75000"/>
                </a:schemeClr>
              </a:solidFill>
            </a:endParaRPr>
          </a:p>
        </p:txBody>
      </p:sp>
      <p:sp>
        <p:nvSpPr>
          <p:cNvPr id="23" name="TextBox 22"/>
          <p:cNvSpPr txBox="1"/>
          <p:nvPr/>
        </p:nvSpPr>
        <p:spPr>
          <a:xfrm>
            <a:off x="4194632" y="4247783"/>
            <a:ext cx="777240" cy="190821"/>
          </a:xfrm>
          <a:prstGeom prst="rect">
            <a:avLst/>
          </a:prstGeom>
          <a:solidFill>
            <a:schemeClr val="bg1"/>
          </a:solidFill>
        </p:spPr>
        <p:txBody>
          <a:bodyPr wrap="square" rtlCol="0">
            <a:spAutoFit/>
          </a:bodyPr>
          <a:lstStyle/>
          <a:p>
            <a:pPr>
              <a:lnSpc>
                <a:spcPct val="80000"/>
              </a:lnSpc>
            </a:pPr>
            <a:r>
              <a:rPr lang="en-US" sz="800" dirty="0" smtClean="0">
                <a:solidFill>
                  <a:schemeClr val="accent3">
                    <a:lumMod val="75000"/>
                  </a:schemeClr>
                </a:solidFill>
              </a:rPr>
              <a:t>control group</a:t>
            </a:r>
            <a:endParaRPr lang="en-US" sz="800" dirty="0">
              <a:solidFill>
                <a:schemeClr val="accent3">
                  <a:lumMod val="75000"/>
                </a:schemeClr>
              </a:solidFill>
            </a:endParaRPr>
          </a:p>
        </p:txBody>
      </p:sp>
      <p:sp>
        <p:nvSpPr>
          <p:cNvPr id="24" name="TextBox 23"/>
          <p:cNvSpPr txBox="1"/>
          <p:nvPr/>
        </p:nvSpPr>
        <p:spPr>
          <a:xfrm>
            <a:off x="5068392" y="3911418"/>
            <a:ext cx="508726" cy="190821"/>
          </a:xfrm>
          <a:prstGeom prst="rect">
            <a:avLst/>
          </a:prstGeom>
          <a:solidFill>
            <a:schemeClr val="bg1"/>
          </a:solidFill>
        </p:spPr>
        <p:txBody>
          <a:bodyPr wrap="square" rtlCol="0">
            <a:spAutoFit/>
          </a:bodyPr>
          <a:lstStyle/>
          <a:p>
            <a:pPr>
              <a:lnSpc>
                <a:spcPct val="80000"/>
              </a:lnSpc>
            </a:pPr>
            <a:r>
              <a:rPr lang="en-US" sz="800" dirty="0" smtClean="0"/>
              <a:t>test 1</a:t>
            </a:r>
            <a:endParaRPr lang="en-US" sz="800" dirty="0"/>
          </a:p>
        </p:txBody>
      </p:sp>
      <p:sp>
        <p:nvSpPr>
          <p:cNvPr id="25" name="TextBox 24"/>
          <p:cNvSpPr txBox="1"/>
          <p:nvPr/>
        </p:nvSpPr>
        <p:spPr>
          <a:xfrm>
            <a:off x="7395758" y="3911876"/>
            <a:ext cx="508726" cy="190821"/>
          </a:xfrm>
          <a:prstGeom prst="rect">
            <a:avLst/>
          </a:prstGeom>
          <a:solidFill>
            <a:schemeClr val="bg1"/>
          </a:solidFill>
        </p:spPr>
        <p:txBody>
          <a:bodyPr wrap="square" rtlCol="0">
            <a:spAutoFit/>
          </a:bodyPr>
          <a:lstStyle/>
          <a:p>
            <a:pPr>
              <a:lnSpc>
                <a:spcPct val="80000"/>
              </a:lnSpc>
            </a:pPr>
            <a:r>
              <a:rPr lang="en-US" sz="800" dirty="0" smtClean="0"/>
              <a:t>test 2</a:t>
            </a:r>
            <a:endParaRPr lang="en-US" sz="800" dirty="0"/>
          </a:p>
        </p:txBody>
      </p:sp>
    </p:spTree>
    <p:extLst>
      <p:ext uri="{BB962C8B-B14F-4D97-AF65-F5344CB8AC3E}">
        <p14:creationId xmlns:p14="http://schemas.microsoft.com/office/powerpoint/2010/main" val="139769477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20000"/>
              </a:lnSpc>
              <a:spcBef>
                <a:spcPts val="300"/>
              </a:spcBef>
              <a:buFont typeface="Wingdings" panose="05000000000000000000" pitchFamily="2" charset="2"/>
              <a:buChar char="§"/>
            </a:pPr>
            <a:r>
              <a:rPr lang="en-US" sz="2400" dirty="0">
                <a:solidFill>
                  <a:srgbClr val="002060"/>
                </a:solidFill>
              </a:rPr>
              <a:t>stopping the test too early</a:t>
            </a:r>
          </a:p>
          <a:p>
            <a:pPr>
              <a:lnSpc>
                <a:spcPct val="120000"/>
              </a:lnSpc>
              <a:spcBef>
                <a:spcPts val="300"/>
              </a:spcBef>
              <a:buFont typeface="Wingdings" panose="05000000000000000000" pitchFamily="2" charset="2"/>
              <a:buChar char="§"/>
            </a:pPr>
            <a:r>
              <a:rPr lang="en-US" sz="2400" dirty="0">
                <a:solidFill>
                  <a:srgbClr val="002060"/>
                </a:solidFill>
              </a:rPr>
              <a:t>multiple hypothesis testing (multiplicity)</a:t>
            </a:r>
          </a:p>
          <a:p>
            <a:pPr>
              <a:lnSpc>
                <a:spcPct val="120000"/>
              </a:lnSpc>
              <a:spcBef>
                <a:spcPts val="300"/>
              </a:spcBef>
              <a:buFont typeface="Wingdings" panose="05000000000000000000" pitchFamily="2" charset="2"/>
              <a:buChar char="§"/>
            </a:pPr>
            <a:r>
              <a:rPr lang="en-US" sz="2400" dirty="0">
                <a:solidFill>
                  <a:srgbClr val="002060"/>
                </a:solidFill>
              </a:rPr>
              <a:t>poor randomization</a:t>
            </a:r>
          </a:p>
          <a:p>
            <a:pPr>
              <a:lnSpc>
                <a:spcPct val="120000"/>
              </a:lnSpc>
              <a:spcBef>
                <a:spcPts val="300"/>
              </a:spcBef>
              <a:buFont typeface="Wingdings" panose="05000000000000000000" pitchFamily="2" charset="2"/>
              <a:buChar char="§"/>
            </a:pPr>
            <a:r>
              <a:rPr lang="en-US" sz="2400" dirty="0">
                <a:solidFill>
                  <a:srgbClr val="002060"/>
                </a:solidFill>
              </a:rPr>
              <a:t>incorrect metric selection</a:t>
            </a:r>
          </a:p>
          <a:p>
            <a:pPr>
              <a:lnSpc>
                <a:spcPct val="120000"/>
              </a:lnSpc>
              <a:spcBef>
                <a:spcPts val="300"/>
              </a:spcBef>
              <a:buFont typeface="Wingdings" panose="05000000000000000000" pitchFamily="2" charset="2"/>
              <a:buChar char="§"/>
            </a:pPr>
            <a:r>
              <a:rPr lang="en-US" sz="2400" dirty="0">
                <a:solidFill>
                  <a:srgbClr val="002060"/>
                </a:solidFill>
              </a:rPr>
              <a:t>test duration is too short</a:t>
            </a:r>
          </a:p>
          <a:p>
            <a:pPr>
              <a:lnSpc>
                <a:spcPct val="120000"/>
              </a:lnSpc>
              <a:spcBef>
                <a:spcPts val="300"/>
              </a:spcBef>
              <a:buFont typeface="Wingdings" panose="05000000000000000000" pitchFamily="2" charset="2"/>
              <a:buChar char="§"/>
            </a:pPr>
            <a:r>
              <a:rPr lang="en-US" sz="2400" dirty="0">
                <a:solidFill>
                  <a:srgbClr val="002060"/>
                </a:solidFill>
              </a:rPr>
              <a:t>testing on the wrong user segment</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Common Mistakes</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7521559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400" dirty="0">
                <a:solidFill>
                  <a:srgbClr val="002060"/>
                </a:solidFill>
              </a:rPr>
              <a:t>A/B testing enables </a:t>
            </a:r>
            <a:r>
              <a:rPr lang="en-US" sz="2400" b="1" dirty="0">
                <a:solidFill>
                  <a:srgbClr val="002060"/>
                </a:solidFill>
              </a:rPr>
              <a:t>objective, data-driven decision making</a:t>
            </a:r>
            <a:r>
              <a:rPr lang="en-US" sz="2400" dirty="0">
                <a:solidFill>
                  <a:srgbClr val="002060"/>
                </a:solidFill>
              </a:rPr>
              <a:t>.</a:t>
            </a:r>
          </a:p>
          <a:p>
            <a:pPr marL="0" indent="0">
              <a:lnSpc>
                <a:spcPct val="120000"/>
              </a:lnSpc>
              <a:spcBef>
                <a:spcPts val="300"/>
              </a:spcBef>
              <a:buNone/>
            </a:pPr>
            <a:r>
              <a:rPr lang="en-US" sz="2400" dirty="0">
                <a:solidFill>
                  <a:srgbClr val="002060"/>
                </a:solidFill>
              </a:rPr>
              <a:t>It:</a:t>
            </a:r>
          </a:p>
          <a:p>
            <a:pPr>
              <a:lnSpc>
                <a:spcPct val="120000"/>
              </a:lnSpc>
              <a:spcBef>
                <a:spcPts val="300"/>
              </a:spcBef>
              <a:buFont typeface="Wingdings" panose="05000000000000000000" pitchFamily="2" charset="2"/>
              <a:buChar char="§"/>
            </a:pPr>
            <a:r>
              <a:rPr lang="en-US" sz="2400" dirty="0">
                <a:solidFill>
                  <a:srgbClr val="002060"/>
                </a:solidFill>
              </a:rPr>
              <a:t>minimizes risk</a:t>
            </a:r>
          </a:p>
          <a:p>
            <a:pPr>
              <a:lnSpc>
                <a:spcPct val="120000"/>
              </a:lnSpc>
              <a:spcBef>
                <a:spcPts val="300"/>
              </a:spcBef>
              <a:buFont typeface="Wingdings" panose="05000000000000000000" pitchFamily="2" charset="2"/>
              <a:buChar char="§"/>
            </a:pPr>
            <a:r>
              <a:rPr lang="en-US" sz="2400" dirty="0">
                <a:solidFill>
                  <a:srgbClr val="002060"/>
                </a:solidFill>
              </a:rPr>
              <a:t>reveals real effects</a:t>
            </a:r>
          </a:p>
          <a:p>
            <a:pPr>
              <a:lnSpc>
                <a:spcPct val="120000"/>
              </a:lnSpc>
              <a:spcBef>
                <a:spcPts val="300"/>
              </a:spcBef>
              <a:buFont typeface="Wingdings" panose="05000000000000000000" pitchFamily="2" charset="2"/>
              <a:buChar char="§"/>
            </a:pPr>
            <a:r>
              <a:rPr lang="en-US" sz="2400" dirty="0">
                <a:solidFill>
                  <a:srgbClr val="002060"/>
                </a:solidFill>
              </a:rPr>
              <a:t>scales well</a:t>
            </a:r>
          </a:p>
          <a:p>
            <a:pPr>
              <a:lnSpc>
                <a:spcPct val="120000"/>
              </a:lnSpc>
              <a:spcBef>
                <a:spcPts val="300"/>
              </a:spcBef>
              <a:buFont typeface="Wingdings" panose="05000000000000000000" pitchFamily="2" charset="2"/>
              <a:buChar char="§"/>
            </a:pPr>
            <a:r>
              <a:rPr lang="en-US" sz="2400" dirty="0">
                <a:solidFill>
                  <a:srgbClr val="002060"/>
                </a:solidFill>
              </a:rPr>
              <a:t>supports a Data-Driven approach</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Key Takeaways</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544675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952500" y="2183892"/>
            <a:ext cx="7213599"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algn="ctr"/>
            <a:r>
              <a:rPr lang="en-US" sz="4000" dirty="0" smtClean="0">
                <a:solidFill>
                  <a:srgbClr val="002060"/>
                </a:solidFill>
              </a:rPr>
              <a:t>Thank you!</a:t>
            </a:r>
            <a:endParaRPr lang="en-US" sz="4000" dirty="0">
              <a:solidFill>
                <a:srgbClr val="002060"/>
              </a:solidFill>
            </a:endParaRPr>
          </a:p>
        </p:txBody>
      </p:sp>
    </p:spTree>
    <p:extLst>
      <p:ext uri="{BB962C8B-B14F-4D97-AF65-F5344CB8AC3E}">
        <p14:creationId xmlns:p14="http://schemas.microsoft.com/office/powerpoint/2010/main" val="306773397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endParaRPr lang="en-US" sz="1800" dirty="0">
              <a:solidFill>
                <a:srgbClr val="002060"/>
              </a:solidFill>
            </a:endParaRP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err="1" smtClean="0">
                <a:solidFill>
                  <a:srgbClr val="002060"/>
                </a:solidFill>
              </a:rPr>
              <a:t>Python_Sample</a:t>
            </a:r>
            <a:endParaRPr lang="en-US" sz="3000" dirty="0">
              <a:solidFill>
                <a:srgbClr val="002060"/>
              </a:solidFill>
            </a:endParaRPr>
          </a:p>
        </p:txBody>
      </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
        <p:nvSpPr>
          <p:cNvPr id="2" name="Rectangle 1"/>
          <p:cNvSpPr/>
          <p:nvPr/>
        </p:nvSpPr>
        <p:spPr>
          <a:xfrm>
            <a:off x="443873" y="1086330"/>
            <a:ext cx="8382493" cy="2054409"/>
          </a:xfrm>
          <a:prstGeom prst="rect">
            <a:avLst/>
          </a:prstGeom>
        </p:spPr>
        <p:txBody>
          <a:bodyPr wrap="square">
            <a:spAutoFit/>
          </a:bodyPr>
          <a:lstStyle/>
          <a:p>
            <a:pPr>
              <a:spcAft>
                <a:spcPts val="300"/>
              </a:spcAft>
            </a:pPr>
            <a:r>
              <a:rPr lang="en-US" sz="2000" b="1" dirty="0">
                <a:solidFill>
                  <a:srgbClr val="002060"/>
                </a:solidFill>
              </a:rPr>
              <a:t>Task. </a:t>
            </a:r>
            <a:r>
              <a:rPr lang="en-US" sz="2000" dirty="0">
                <a:solidFill>
                  <a:srgbClr val="002060"/>
                </a:solidFill>
              </a:rPr>
              <a:t>You work at the real estate agency </a:t>
            </a:r>
            <a:r>
              <a:rPr lang="en-US" sz="2000" dirty="0" err="1">
                <a:solidFill>
                  <a:srgbClr val="002060"/>
                </a:solidFill>
              </a:rPr>
              <a:t>Immo</a:t>
            </a:r>
            <a:r>
              <a:rPr lang="ru-RU" sz="2000" dirty="0">
                <a:solidFill>
                  <a:srgbClr val="002060"/>
                </a:solidFill>
              </a:rPr>
              <a:t>-</a:t>
            </a:r>
            <a:r>
              <a:rPr lang="en-US" sz="2000" dirty="0">
                <a:solidFill>
                  <a:srgbClr val="002060"/>
                </a:solidFill>
              </a:rPr>
              <a:t>Eliza. The company sends an SMS about new properties in their city to all users registered in the application.</a:t>
            </a:r>
            <a:endParaRPr lang="ru-RU" sz="2000" dirty="0">
              <a:solidFill>
                <a:srgbClr val="002060"/>
              </a:solidFill>
            </a:endParaRPr>
          </a:p>
          <a:p>
            <a:pPr>
              <a:spcAft>
                <a:spcPts val="300"/>
              </a:spcAft>
            </a:pPr>
            <a:r>
              <a:rPr lang="en-US" sz="2000" dirty="0">
                <a:solidFill>
                  <a:srgbClr val="002060"/>
                </a:solidFill>
              </a:rPr>
              <a:t>It was decided to conduct an A/B </a:t>
            </a:r>
            <a:r>
              <a:rPr lang="en-US" sz="2000" dirty="0" smtClean="0">
                <a:solidFill>
                  <a:srgbClr val="002060"/>
                </a:solidFill>
              </a:rPr>
              <a:t>test</a:t>
            </a:r>
            <a:r>
              <a:rPr lang="ru-RU" sz="2000" dirty="0" smtClean="0">
                <a:solidFill>
                  <a:srgbClr val="002060"/>
                </a:solidFill>
              </a:rPr>
              <a:t> </a:t>
            </a:r>
            <a:r>
              <a:rPr lang="en-US" sz="2000" dirty="0" smtClean="0">
                <a:solidFill>
                  <a:srgbClr val="002060"/>
                </a:solidFill>
              </a:rPr>
              <a:t>(in 5 big cities), </a:t>
            </a:r>
            <a:r>
              <a:rPr lang="en-US" sz="2000" dirty="0">
                <a:solidFill>
                  <a:srgbClr val="002060"/>
                </a:solidFill>
              </a:rPr>
              <a:t>where the test group would receive an email with the same content instead of an SMS</a:t>
            </a:r>
          </a:p>
          <a:p>
            <a:pPr>
              <a:spcAft>
                <a:spcPts val="300"/>
              </a:spcAft>
            </a:pPr>
            <a:r>
              <a:rPr lang="en-US" sz="2000" dirty="0">
                <a:solidFill>
                  <a:srgbClr val="002060"/>
                </a:solidFill>
              </a:rPr>
              <a:t>It is necessary to analyze the results of the A/B test</a:t>
            </a:r>
            <a:r>
              <a:rPr lang="en-US" sz="2000" dirty="0" smtClean="0">
                <a:solidFill>
                  <a:srgbClr val="002060"/>
                </a:solidFill>
              </a:rPr>
              <a:t>.</a:t>
            </a:r>
            <a:endParaRPr lang="ru-RU" sz="2000" dirty="0" smtClean="0">
              <a:solidFill>
                <a:srgbClr val="002060"/>
              </a:solidFill>
            </a:endParaRPr>
          </a:p>
          <a:p>
            <a:pPr>
              <a:spcAft>
                <a:spcPts val="300"/>
              </a:spcAft>
            </a:pPr>
            <a:r>
              <a:rPr lang="en-US" altLang="en-US" sz="2000" dirty="0">
                <a:solidFill>
                  <a:srgbClr val="002060"/>
                </a:solidFill>
                <a:latin typeface="Google Sans Text"/>
              </a:rPr>
              <a:t>📊</a:t>
            </a:r>
            <a:r>
              <a:rPr lang="en-US" altLang="en-US" sz="2000" dirty="0">
                <a:latin typeface="Google Sans Text"/>
              </a:rPr>
              <a:t> </a:t>
            </a:r>
            <a:r>
              <a:rPr lang="en-US" altLang="en-US" sz="2000" b="1" dirty="0">
                <a:solidFill>
                  <a:srgbClr val="002060"/>
                </a:solidFill>
              </a:rPr>
              <a:t>Table </a:t>
            </a:r>
            <a:r>
              <a:rPr lang="en-US" altLang="en-US" sz="2000" b="1" dirty="0" smtClean="0">
                <a:solidFill>
                  <a:srgbClr val="002060"/>
                </a:solidFill>
              </a:rPr>
              <a:t>Description</a:t>
            </a:r>
            <a:r>
              <a:rPr lang="ru-RU" altLang="en-US" sz="2000" b="1" dirty="0" smtClean="0">
                <a:solidFill>
                  <a:srgbClr val="002060"/>
                </a:solidFill>
              </a:rPr>
              <a:t>: </a:t>
            </a:r>
            <a:endParaRPr lang="en-US" sz="2000" dirty="0">
              <a:solidFill>
                <a:srgbClr val="002060"/>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3675921752"/>
              </p:ext>
            </p:extLst>
          </p:nvPr>
        </p:nvGraphicFramePr>
        <p:xfrm>
          <a:off x="2580607" y="3159989"/>
          <a:ext cx="6245759" cy="2499360"/>
        </p:xfrm>
        <a:graphic>
          <a:graphicData uri="http://schemas.openxmlformats.org/drawingml/2006/table">
            <a:tbl>
              <a:tblPr/>
              <a:tblGrid>
                <a:gridCol w="1967333">
                  <a:extLst>
                    <a:ext uri="{9D8B030D-6E8A-4147-A177-3AD203B41FA5}">
                      <a16:colId xmlns:a16="http://schemas.microsoft.com/office/drawing/2014/main" val="1530868205"/>
                    </a:ext>
                  </a:extLst>
                </a:gridCol>
                <a:gridCol w="4278426">
                  <a:extLst>
                    <a:ext uri="{9D8B030D-6E8A-4147-A177-3AD203B41FA5}">
                      <a16:colId xmlns:a16="http://schemas.microsoft.com/office/drawing/2014/main" val="1987876203"/>
                    </a:ext>
                  </a:extLst>
                </a:gridCol>
              </a:tblGrid>
              <a:tr h="0">
                <a:tc>
                  <a:txBody>
                    <a:bodyPr/>
                    <a:lstStyle/>
                    <a:p>
                      <a:r>
                        <a:rPr lang="en-US" sz="2000" b="1" kern="1200" dirty="0">
                          <a:solidFill>
                            <a:srgbClr val="002060"/>
                          </a:solidFill>
                          <a:latin typeface="+mn-lt"/>
                          <a:ea typeface="+mn-ea"/>
                          <a:cs typeface="+mn-cs"/>
                        </a:rPr>
                        <a:t>Column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kern="1200" dirty="0">
                          <a:solidFill>
                            <a:srgbClr val="002060"/>
                          </a:solidFill>
                          <a:latin typeface="+mn-lt"/>
                          <a:ea typeface="+mn-ea"/>
                          <a:cs typeface="+mn-cs"/>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26569952"/>
                  </a:ext>
                </a:extLst>
              </a:tr>
              <a:tr h="0">
                <a:tc>
                  <a:txBody>
                    <a:bodyPr/>
                    <a:lstStyle/>
                    <a:p>
                      <a:r>
                        <a:rPr lang="en-US" sz="1800" kern="1200" dirty="0" err="1">
                          <a:solidFill>
                            <a:srgbClr val="002060"/>
                          </a:solidFill>
                          <a:latin typeface="+mn-lt"/>
                          <a:ea typeface="+mn-ea"/>
                          <a:cs typeface="+mn-cs"/>
                        </a:rPr>
                        <a:t>id_client</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rgbClr val="002060"/>
                          </a:solidFill>
                          <a:latin typeface="+mn-lt"/>
                          <a:ea typeface="+mn-ea"/>
                          <a:cs typeface="+mn-cs"/>
                        </a:rPr>
                        <a:t>Unique client </a:t>
                      </a:r>
                      <a:r>
                        <a:rPr lang="en-US" sz="1800" kern="1200" dirty="0" smtClean="0">
                          <a:solidFill>
                            <a:srgbClr val="002060"/>
                          </a:solidFill>
                          <a:latin typeface="+mn-lt"/>
                          <a:ea typeface="+mn-ea"/>
                          <a:cs typeface="+mn-cs"/>
                        </a:rPr>
                        <a:t>identifier</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11253457"/>
                  </a:ext>
                </a:extLst>
              </a:tr>
              <a:tr h="0">
                <a:tc>
                  <a:txBody>
                    <a:bodyPr/>
                    <a:lstStyle/>
                    <a:p>
                      <a:r>
                        <a:rPr lang="en-US" sz="1800" kern="1200" dirty="0" err="1">
                          <a:solidFill>
                            <a:srgbClr val="002060"/>
                          </a:solidFill>
                          <a:latin typeface="+mn-lt"/>
                          <a:ea typeface="+mn-ea"/>
                          <a:cs typeface="+mn-cs"/>
                        </a:rPr>
                        <a:t>id_group</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rgbClr val="002060"/>
                          </a:solidFill>
                          <a:latin typeface="+mn-lt"/>
                          <a:ea typeface="+mn-ea"/>
                          <a:cs typeface="+mn-cs"/>
                        </a:rPr>
                        <a:t>Group identifier (0 — control, 1 — test</a:t>
                      </a:r>
                      <a:r>
                        <a:rPr lang="en-US" sz="1800" kern="1200" dirty="0" smtClean="0">
                          <a:solidFill>
                            <a:srgbClr val="002060"/>
                          </a:solidFill>
                          <a:latin typeface="+mn-lt"/>
                          <a:ea typeface="+mn-ea"/>
                          <a:cs typeface="+mn-cs"/>
                        </a:rPr>
                        <a:t>)</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9916095"/>
                  </a:ext>
                </a:extLst>
              </a:tr>
              <a:tr h="0">
                <a:tc>
                  <a:txBody>
                    <a:bodyPr/>
                    <a:lstStyle/>
                    <a:p>
                      <a:r>
                        <a:rPr lang="en-US" sz="1800" kern="1200">
                          <a:solidFill>
                            <a:srgbClr val="002060"/>
                          </a:solidFill>
                          <a:latin typeface="+mn-lt"/>
                          <a:ea typeface="+mn-ea"/>
                          <a:cs typeface="+mn-cs"/>
                        </a:rPr>
                        <a:t>city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rgbClr val="002060"/>
                          </a:solidFill>
                          <a:latin typeface="+mn-lt"/>
                          <a:ea typeface="+mn-ea"/>
                          <a:cs typeface="+mn-cs"/>
                        </a:rPr>
                        <a:t>City </a:t>
                      </a:r>
                      <a:r>
                        <a:rPr lang="en-US" sz="1800" kern="1200" dirty="0" smtClean="0">
                          <a:solidFill>
                            <a:srgbClr val="002060"/>
                          </a:solidFill>
                          <a:latin typeface="+mn-lt"/>
                          <a:ea typeface="+mn-ea"/>
                          <a:cs typeface="+mn-cs"/>
                        </a:rPr>
                        <a:t>name</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4326364"/>
                  </a:ext>
                </a:extLst>
              </a:tr>
              <a:tr h="0">
                <a:tc>
                  <a:txBody>
                    <a:bodyPr/>
                    <a:lstStyle/>
                    <a:p>
                      <a:r>
                        <a:rPr lang="en-US" sz="1800" kern="1200">
                          <a:solidFill>
                            <a:srgbClr val="002060"/>
                          </a:solidFill>
                          <a:latin typeface="+mn-lt"/>
                          <a:ea typeface="+mn-ea"/>
                          <a:cs typeface="+mn-cs"/>
                        </a:rPr>
                        <a:t>nflag_purchase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rgbClr val="002060"/>
                          </a:solidFill>
                          <a:latin typeface="+mn-lt"/>
                          <a:ea typeface="+mn-ea"/>
                          <a:cs typeface="+mn-cs"/>
                        </a:rPr>
                        <a:t>Purchase fact (1 — advertised product was purchased, 0 — no</a:t>
                      </a:r>
                      <a:r>
                        <a:rPr lang="en-US" sz="1800" kern="1200" dirty="0" smtClean="0">
                          <a:solidFill>
                            <a:srgbClr val="002060"/>
                          </a:solidFill>
                          <a:latin typeface="+mn-lt"/>
                          <a:ea typeface="+mn-ea"/>
                          <a:cs typeface="+mn-cs"/>
                        </a:rPr>
                        <a:t>)</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92551376"/>
                  </a:ext>
                </a:extLst>
              </a:tr>
              <a:tr h="0">
                <a:tc>
                  <a:txBody>
                    <a:bodyPr/>
                    <a:lstStyle/>
                    <a:p>
                      <a:r>
                        <a:rPr lang="en-US" sz="1800" kern="1200" dirty="0" err="1">
                          <a:solidFill>
                            <a:srgbClr val="002060"/>
                          </a:solidFill>
                          <a:latin typeface="+mn-lt"/>
                          <a:ea typeface="+mn-ea"/>
                          <a:cs typeface="+mn-cs"/>
                        </a:rPr>
                        <a:t>time_came</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rgbClr val="002060"/>
                          </a:solidFill>
                          <a:latin typeface="+mn-lt"/>
                          <a:ea typeface="+mn-ea"/>
                          <a:cs typeface="+mn-cs"/>
                        </a:rPr>
                        <a:t>User registration date in the </a:t>
                      </a:r>
                      <a:r>
                        <a:rPr lang="en-US" sz="1800" kern="1200" dirty="0" smtClean="0">
                          <a:solidFill>
                            <a:srgbClr val="002060"/>
                          </a:solidFill>
                          <a:latin typeface="+mn-lt"/>
                          <a:ea typeface="+mn-ea"/>
                          <a:cs typeface="+mn-cs"/>
                        </a:rPr>
                        <a:t>application</a:t>
                      </a:r>
                      <a:endParaRPr lang="en-US" sz="1800" kern="1200" dirty="0">
                        <a:solidFill>
                          <a:srgbClr val="00206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66020533"/>
                  </a:ext>
                </a:extLst>
              </a:tr>
            </a:tbl>
          </a:graphicData>
        </a:graphic>
      </p:graphicFrame>
    </p:spTree>
    <p:extLst>
      <p:ext uri="{BB962C8B-B14F-4D97-AF65-F5344CB8AC3E}">
        <p14:creationId xmlns:p14="http://schemas.microsoft.com/office/powerpoint/2010/main" val="88789596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r>
              <a:rPr lang="en-US" sz="1800" dirty="0">
                <a:solidFill>
                  <a:srgbClr val="002060"/>
                </a:solidFill>
              </a:rPr>
              <a:t>from </a:t>
            </a:r>
            <a:r>
              <a:rPr lang="en-US" sz="1800" dirty="0" err="1">
                <a:solidFill>
                  <a:srgbClr val="002060"/>
                </a:solidFill>
              </a:rPr>
              <a:t>statsmodels.stats.power</a:t>
            </a:r>
            <a:r>
              <a:rPr lang="en-US" sz="1800" dirty="0">
                <a:solidFill>
                  <a:srgbClr val="002060"/>
                </a:solidFill>
              </a:rPr>
              <a:t> import </a:t>
            </a:r>
            <a:r>
              <a:rPr lang="en-US" sz="1800" dirty="0" err="1">
                <a:solidFill>
                  <a:srgbClr val="002060"/>
                </a:solidFill>
              </a:rPr>
              <a:t>NormalIndPower</a:t>
            </a:r>
            <a:endParaRPr lang="en-US" sz="1800" dirty="0">
              <a:solidFill>
                <a:srgbClr val="002060"/>
              </a:solidFill>
            </a:endParaRPr>
          </a:p>
          <a:p>
            <a:pPr marL="0" indent="0">
              <a:spcBef>
                <a:spcPts val="0"/>
              </a:spcBef>
              <a:buNone/>
            </a:pPr>
            <a:r>
              <a:rPr lang="en-US" sz="1800" dirty="0">
                <a:solidFill>
                  <a:srgbClr val="002060"/>
                </a:solidFill>
              </a:rPr>
              <a:t>from </a:t>
            </a:r>
            <a:r>
              <a:rPr lang="en-US" sz="1800" dirty="0" err="1">
                <a:solidFill>
                  <a:srgbClr val="002060"/>
                </a:solidFill>
              </a:rPr>
              <a:t>statsmodels.stats.proportion</a:t>
            </a:r>
            <a:r>
              <a:rPr lang="en-US" sz="1800" dirty="0">
                <a:solidFill>
                  <a:srgbClr val="002060"/>
                </a:solidFill>
              </a:rPr>
              <a:t> import </a:t>
            </a:r>
            <a:r>
              <a:rPr lang="en-US" sz="1800" dirty="0" err="1">
                <a:solidFill>
                  <a:srgbClr val="002060"/>
                </a:solidFill>
              </a:rPr>
              <a:t>proportion_effectsize</a:t>
            </a:r>
            <a:endParaRPr lang="en-US" sz="1800" dirty="0">
              <a:solidFill>
                <a:srgbClr val="002060"/>
              </a:solidFill>
            </a:endParaRPr>
          </a:p>
          <a:p>
            <a:pPr marL="0" indent="0">
              <a:spcBef>
                <a:spcPts val="0"/>
              </a:spcBef>
              <a:buNone/>
            </a:pPr>
            <a:endParaRPr lang="en-US" sz="1800" dirty="0">
              <a:solidFill>
                <a:srgbClr val="002060"/>
              </a:solidFill>
            </a:endParaRPr>
          </a:p>
          <a:p>
            <a:pPr marL="0" indent="0">
              <a:spcBef>
                <a:spcPts val="0"/>
              </a:spcBef>
              <a:buNone/>
            </a:pPr>
            <a:r>
              <a:rPr lang="en-US" sz="1800" dirty="0">
                <a:solidFill>
                  <a:srgbClr val="002060"/>
                </a:solidFill>
              </a:rPr>
              <a:t>baseline = 0.10</a:t>
            </a:r>
          </a:p>
          <a:p>
            <a:pPr marL="0" indent="0">
              <a:spcBef>
                <a:spcPts val="0"/>
              </a:spcBef>
              <a:buNone/>
            </a:pPr>
            <a:r>
              <a:rPr lang="en-US" sz="1800" dirty="0">
                <a:solidFill>
                  <a:srgbClr val="002060"/>
                </a:solidFill>
              </a:rPr>
              <a:t>target = 0.12</a:t>
            </a:r>
          </a:p>
          <a:p>
            <a:pPr marL="0" indent="0">
              <a:spcBef>
                <a:spcPts val="0"/>
              </a:spcBef>
              <a:buNone/>
            </a:pPr>
            <a:endParaRPr lang="en-US" sz="1800" dirty="0">
              <a:solidFill>
                <a:srgbClr val="002060"/>
              </a:solidFill>
            </a:endParaRPr>
          </a:p>
          <a:p>
            <a:pPr marL="0" indent="0">
              <a:spcBef>
                <a:spcPts val="0"/>
              </a:spcBef>
              <a:buNone/>
            </a:pPr>
            <a:r>
              <a:rPr lang="en-US" sz="1800" dirty="0" err="1">
                <a:solidFill>
                  <a:srgbClr val="002060"/>
                </a:solidFill>
              </a:rPr>
              <a:t>effect_size</a:t>
            </a:r>
            <a:r>
              <a:rPr lang="en-US" sz="1800" dirty="0">
                <a:solidFill>
                  <a:srgbClr val="002060"/>
                </a:solidFill>
              </a:rPr>
              <a:t> = </a:t>
            </a:r>
            <a:r>
              <a:rPr lang="en-US" sz="1800" dirty="0" err="1">
                <a:solidFill>
                  <a:srgbClr val="002060"/>
                </a:solidFill>
              </a:rPr>
              <a:t>proportion_effectsize</a:t>
            </a:r>
            <a:r>
              <a:rPr lang="en-US" sz="1800" dirty="0">
                <a:solidFill>
                  <a:srgbClr val="002060"/>
                </a:solidFill>
              </a:rPr>
              <a:t>(baseline, target)</a:t>
            </a:r>
          </a:p>
          <a:p>
            <a:pPr marL="0" indent="0">
              <a:spcBef>
                <a:spcPts val="0"/>
              </a:spcBef>
              <a:buNone/>
            </a:pPr>
            <a:r>
              <a:rPr lang="en-US" sz="1800" dirty="0">
                <a:solidFill>
                  <a:srgbClr val="002060"/>
                </a:solidFill>
              </a:rPr>
              <a:t>analysis = </a:t>
            </a:r>
            <a:r>
              <a:rPr lang="en-US" sz="1800" dirty="0" err="1">
                <a:solidFill>
                  <a:srgbClr val="002060"/>
                </a:solidFill>
              </a:rPr>
              <a:t>NormalIndPower</a:t>
            </a:r>
            <a:r>
              <a:rPr lang="en-US" sz="1800" dirty="0">
                <a:solidFill>
                  <a:srgbClr val="002060"/>
                </a:solidFill>
              </a:rPr>
              <a:t>()</a:t>
            </a:r>
          </a:p>
          <a:p>
            <a:pPr marL="0" indent="0">
              <a:spcBef>
                <a:spcPts val="0"/>
              </a:spcBef>
              <a:buNone/>
            </a:pPr>
            <a:endParaRPr lang="en-US" sz="1800" dirty="0">
              <a:solidFill>
                <a:srgbClr val="002060"/>
              </a:solidFill>
            </a:endParaRPr>
          </a:p>
          <a:p>
            <a:pPr marL="0" indent="0">
              <a:spcBef>
                <a:spcPts val="0"/>
              </a:spcBef>
              <a:buNone/>
            </a:pPr>
            <a:r>
              <a:rPr lang="en-US" sz="1800" dirty="0" err="1">
                <a:solidFill>
                  <a:srgbClr val="002060"/>
                </a:solidFill>
              </a:rPr>
              <a:t>sample_size</a:t>
            </a:r>
            <a:r>
              <a:rPr lang="en-US" sz="1800" dirty="0">
                <a:solidFill>
                  <a:srgbClr val="002060"/>
                </a:solidFill>
              </a:rPr>
              <a:t> = </a:t>
            </a:r>
            <a:r>
              <a:rPr lang="en-US" sz="1800" dirty="0" err="1">
                <a:solidFill>
                  <a:srgbClr val="002060"/>
                </a:solidFill>
              </a:rPr>
              <a:t>analysis.solve_power</a:t>
            </a:r>
            <a:r>
              <a:rPr lang="en-US" sz="1800" dirty="0">
                <a:solidFill>
                  <a:srgbClr val="002060"/>
                </a:solidFill>
              </a:rPr>
              <a:t>(</a:t>
            </a:r>
          </a:p>
          <a:p>
            <a:pPr marL="0" indent="0">
              <a:spcBef>
                <a:spcPts val="0"/>
              </a:spcBef>
              <a:buNone/>
            </a:pPr>
            <a:r>
              <a:rPr lang="en-US" sz="1800" dirty="0">
                <a:solidFill>
                  <a:srgbClr val="002060"/>
                </a:solidFill>
              </a:rPr>
              <a:t>    </a:t>
            </a:r>
            <a:r>
              <a:rPr lang="en-US" sz="1800" dirty="0" err="1">
                <a:solidFill>
                  <a:srgbClr val="002060"/>
                </a:solidFill>
              </a:rPr>
              <a:t>effect_size</a:t>
            </a:r>
            <a:r>
              <a:rPr lang="en-US" sz="1800" dirty="0">
                <a:solidFill>
                  <a:srgbClr val="002060"/>
                </a:solidFill>
              </a:rPr>
              <a:t>=</a:t>
            </a:r>
            <a:r>
              <a:rPr lang="en-US" sz="1800" dirty="0" err="1">
                <a:solidFill>
                  <a:srgbClr val="002060"/>
                </a:solidFill>
              </a:rPr>
              <a:t>effect_size</a:t>
            </a:r>
            <a:r>
              <a:rPr lang="en-US" sz="1800" dirty="0">
                <a:solidFill>
                  <a:srgbClr val="002060"/>
                </a:solidFill>
              </a:rPr>
              <a:t>,</a:t>
            </a:r>
          </a:p>
          <a:p>
            <a:pPr marL="0" indent="0">
              <a:spcBef>
                <a:spcPts val="0"/>
              </a:spcBef>
              <a:buNone/>
            </a:pPr>
            <a:r>
              <a:rPr lang="en-US" sz="1800" dirty="0">
                <a:solidFill>
                  <a:srgbClr val="002060"/>
                </a:solidFill>
              </a:rPr>
              <a:t>    power=0.8,</a:t>
            </a:r>
          </a:p>
          <a:p>
            <a:pPr marL="0" indent="0">
              <a:spcBef>
                <a:spcPts val="0"/>
              </a:spcBef>
              <a:buNone/>
            </a:pPr>
            <a:r>
              <a:rPr lang="en-US" sz="1800" dirty="0">
                <a:solidFill>
                  <a:srgbClr val="002060"/>
                </a:solidFill>
              </a:rPr>
              <a:t>    alpha=0.05,</a:t>
            </a:r>
          </a:p>
          <a:p>
            <a:pPr marL="0" indent="0">
              <a:spcBef>
                <a:spcPts val="0"/>
              </a:spcBef>
              <a:buNone/>
            </a:pPr>
            <a:r>
              <a:rPr lang="en-US" sz="1800" dirty="0">
                <a:solidFill>
                  <a:srgbClr val="002060"/>
                </a:solidFill>
              </a:rPr>
              <a:t>    ratio=1</a:t>
            </a:r>
          </a:p>
          <a:p>
            <a:pPr marL="0" indent="0">
              <a:spcBef>
                <a:spcPts val="0"/>
              </a:spcBef>
              <a:buNone/>
            </a:pPr>
            <a:r>
              <a:rPr lang="en-US" sz="1800" dirty="0">
                <a:solidFill>
                  <a:srgbClr val="002060"/>
                </a:solidFill>
              </a:rPr>
              <a:t>)</a:t>
            </a:r>
          </a:p>
          <a:p>
            <a:pPr marL="0" indent="0">
              <a:spcBef>
                <a:spcPts val="0"/>
              </a:spcBef>
              <a:buNone/>
            </a:pPr>
            <a:r>
              <a:rPr lang="en-US" sz="1800" dirty="0" smtClean="0">
                <a:solidFill>
                  <a:srgbClr val="002060"/>
                </a:solidFill>
              </a:rPr>
              <a:t>print</a:t>
            </a:r>
            <a:r>
              <a:rPr lang="en-US" sz="1800" dirty="0">
                <a:solidFill>
                  <a:srgbClr val="002060"/>
                </a:solidFill>
              </a:rPr>
              <a:t>("Sample size per group:", round(</a:t>
            </a:r>
            <a:r>
              <a:rPr lang="en-US" sz="1800" dirty="0" err="1">
                <a:solidFill>
                  <a:srgbClr val="002060"/>
                </a:solidFill>
              </a:rPr>
              <a:t>sample_size</a:t>
            </a:r>
            <a:r>
              <a:rPr lang="en-US" sz="1800" dirty="0">
                <a:solidFill>
                  <a:srgbClr val="002060"/>
                </a:solidFill>
              </a:rPr>
              <a:t>))</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Python: Sample Size Calculation</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77420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419467" y="1344168"/>
            <a:ext cx="8229600" cy="4525963"/>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50000"/>
              </a:lnSpc>
              <a:spcBef>
                <a:spcPts val="0"/>
              </a:spcBef>
              <a:buNone/>
              <a:defRPr sz="1800"/>
            </a:pPr>
            <a:r>
              <a:rPr lang="en-US" sz="2000" dirty="0">
                <a:solidFill>
                  <a:srgbClr val="007E39"/>
                </a:solidFill>
              </a:rPr>
              <a:t>🎓</a:t>
            </a:r>
            <a:r>
              <a:rPr lang="en-US" sz="2000" dirty="0" smtClean="0"/>
              <a:t> Graduated from a Technical University — Automated Control Systems</a:t>
            </a:r>
          </a:p>
          <a:p>
            <a:pPr marL="0" indent="0">
              <a:lnSpc>
                <a:spcPct val="150000"/>
              </a:lnSpc>
              <a:spcBef>
                <a:spcPts val="0"/>
              </a:spcBef>
              <a:buNone/>
              <a:defRPr sz="1800"/>
            </a:pPr>
            <a:r>
              <a:rPr lang="en-US" sz="2000" dirty="0" smtClean="0">
                <a:solidFill>
                  <a:srgbClr val="007E39"/>
                </a:solidFill>
              </a:rPr>
              <a:t>🔬</a:t>
            </a:r>
            <a:r>
              <a:rPr lang="en-US" sz="2000" dirty="0" smtClean="0"/>
              <a:t> </a:t>
            </a:r>
            <a:r>
              <a:rPr lang="en-US" sz="2000" dirty="0"/>
              <a:t>Research and scientific </a:t>
            </a:r>
            <a:r>
              <a:rPr lang="en-US" sz="2000" dirty="0" smtClean="0"/>
              <a:t>work</a:t>
            </a:r>
            <a:r>
              <a:rPr lang="ru-RU" sz="2000" dirty="0" smtClean="0"/>
              <a:t> - </a:t>
            </a:r>
            <a:r>
              <a:rPr lang="en-US" sz="2000" dirty="0"/>
              <a:t>PhD &amp; Medical Decision </a:t>
            </a:r>
            <a:r>
              <a:rPr lang="en-US" sz="2000" dirty="0" smtClean="0"/>
              <a:t>Support</a:t>
            </a:r>
            <a:r>
              <a:rPr lang="ru-RU" sz="2000" dirty="0" smtClean="0"/>
              <a:t> </a:t>
            </a:r>
            <a:r>
              <a:rPr lang="en-US" sz="2000" dirty="0" smtClean="0"/>
              <a:t>Systems</a:t>
            </a:r>
            <a:r>
              <a:rPr lang="ru-RU" sz="2000" dirty="0" smtClean="0"/>
              <a:t>, </a:t>
            </a:r>
            <a:r>
              <a:rPr lang="en-US" sz="2000" dirty="0" smtClean="0"/>
              <a:t>based on Expert systems</a:t>
            </a:r>
            <a:r>
              <a:rPr lang="ru-RU" sz="2000" dirty="0" smtClean="0"/>
              <a:t>,</a:t>
            </a:r>
            <a:r>
              <a:rPr lang="en-US" sz="2000" dirty="0" smtClean="0"/>
              <a:t> Cluster analysis</a:t>
            </a:r>
            <a:r>
              <a:rPr lang="ru-RU" sz="2000" dirty="0" smtClean="0"/>
              <a:t>, </a:t>
            </a:r>
            <a:r>
              <a:rPr lang="en-US" sz="2000" dirty="0" smtClean="0"/>
              <a:t>Fuzzy logic</a:t>
            </a:r>
            <a:r>
              <a:rPr lang="ru-RU" sz="2000" dirty="0" smtClean="0"/>
              <a:t> </a:t>
            </a:r>
            <a:r>
              <a:rPr lang="en-US" sz="2000" dirty="0" smtClean="0"/>
              <a:t>&amp; Genetic </a:t>
            </a:r>
            <a:r>
              <a:rPr lang="en-US" sz="2000" dirty="0"/>
              <a:t>algorithms</a:t>
            </a:r>
          </a:p>
          <a:p>
            <a:pPr marL="0" indent="0">
              <a:lnSpc>
                <a:spcPct val="150000"/>
              </a:lnSpc>
              <a:spcBef>
                <a:spcPts val="0"/>
              </a:spcBef>
              <a:buNone/>
              <a:defRPr sz="1800"/>
            </a:pPr>
            <a:r>
              <a:rPr lang="en-US" sz="2000" dirty="0" smtClean="0">
                <a:solidFill>
                  <a:srgbClr val="007E39"/>
                </a:solidFill>
              </a:rPr>
              <a:t>💡</a:t>
            </a:r>
            <a:r>
              <a:rPr lang="en-US" sz="2000" dirty="0" smtClean="0"/>
              <a:t>Developed my own “Evolutionary </a:t>
            </a:r>
            <a:r>
              <a:rPr lang="en-US" sz="2000" dirty="0"/>
              <a:t>classification </a:t>
            </a:r>
            <a:r>
              <a:rPr lang="en-US" sz="2000" dirty="0" smtClean="0"/>
              <a:t>method”</a:t>
            </a:r>
            <a:r>
              <a:rPr lang="ru-RU" sz="2000" dirty="0" smtClean="0"/>
              <a:t> </a:t>
            </a:r>
            <a:r>
              <a:rPr lang="en-US" sz="2000" dirty="0" smtClean="0"/>
              <a:t>based </a:t>
            </a:r>
            <a:r>
              <a:rPr lang="en-US" sz="2000" dirty="0"/>
              <a:t>on the </a:t>
            </a:r>
            <a:r>
              <a:rPr lang="en-US" sz="2000" dirty="0" smtClean="0"/>
              <a:t>using </a:t>
            </a:r>
            <a:r>
              <a:rPr lang="en-US" sz="2000" dirty="0"/>
              <a:t>of genetic algorithms </a:t>
            </a:r>
            <a:r>
              <a:rPr lang="en-US" sz="2000" dirty="0" smtClean="0"/>
              <a:t>mechanisms and cluster analysis (classification task)</a:t>
            </a:r>
            <a:endParaRPr lang="en-US" sz="2000" dirty="0"/>
          </a:p>
          <a:p>
            <a:pPr marL="0" indent="0">
              <a:lnSpc>
                <a:spcPct val="150000"/>
              </a:lnSpc>
              <a:spcBef>
                <a:spcPts val="0"/>
              </a:spcBef>
              <a:buNone/>
              <a:defRPr sz="1800"/>
            </a:pPr>
            <a:r>
              <a:rPr lang="en-US" sz="2000" dirty="0" smtClean="0">
                <a:solidFill>
                  <a:srgbClr val="007E39"/>
                </a:solidFill>
              </a:rPr>
              <a:t>👨</a:t>
            </a:r>
            <a:r>
              <a:rPr lang="en-US" sz="2000" dirty="0" smtClean="0"/>
              <a:t>‍ Taught a bit statistics and modeling at the university</a:t>
            </a:r>
            <a:r>
              <a:rPr lang="ru-RU" sz="2000" dirty="0" smtClean="0"/>
              <a:t/>
            </a:r>
            <a:br>
              <a:rPr lang="ru-RU" sz="2000" dirty="0" smtClean="0"/>
            </a:br>
            <a:r>
              <a:rPr lang="en-US" sz="2000" dirty="0" smtClean="0">
                <a:solidFill>
                  <a:srgbClr val="007E39"/>
                </a:solidFill>
              </a:rPr>
              <a:t>🎓</a:t>
            </a:r>
            <a:r>
              <a:rPr lang="ru-RU" sz="2000" dirty="0" smtClean="0">
                <a:solidFill>
                  <a:srgbClr val="007E39"/>
                </a:solidFill>
              </a:rPr>
              <a:t> </a:t>
            </a:r>
            <a:r>
              <a:rPr lang="en-US" sz="2000" dirty="0"/>
              <a:t>MINI-MBA </a:t>
            </a:r>
            <a:r>
              <a:rPr lang="en-US" sz="2000" dirty="0" smtClean="0"/>
              <a:t>Professional</a:t>
            </a:r>
            <a:r>
              <a:rPr lang="ru-RU" sz="2000" dirty="0" smtClean="0"/>
              <a:t> (</a:t>
            </a:r>
            <a:r>
              <a:rPr lang="en-US" sz="2000" dirty="0" smtClean="0"/>
              <a:t>Management</a:t>
            </a:r>
            <a:r>
              <a:rPr lang="ru-RU" sz="2000" dirty="0" smtClean="0"/>
              <a:t>)</a:t>
            </a:r>
            <a:endParaRPr lang="en-US" sz="2000" dirty="0"/>
          </a:p>
          <a:p>
            <a:pPr marL="0" indent="0">
              <a:lnSpc>
                <a:spcPct val="150000"/>
              </a:lnSpc>
              <a:spcBef>
                <a:spcPts val="0"/>
              </a:spcBef>
              <a:buNone/>
              <a:defRPr sz="1800"/>
            </a:pPr>
            <a:r>
              <a:rPr lang="en-US" sz="2000" dirty="0" smtClean="0">
                <a:solidFill>
                  <a:srgbClr val="007E39"/>
                </a:solidFill>
              </a:rPr>
              <a:t>📊</a:t>
            </a:r>
            <a:r>
              <a:rPr lang="en-US" sz="2000" dirty="0" smtClean="0"/>
              <a:t> Data </a:t>
            </a:r>
            <a:r>
              <a:rPr lang="en-US" sz="2000" dirty="0"/>
              <a:t>Analytics course </a:t>
            </a:r>
            <a:r>
              <a:rPr lang="en-US" sz="2000" dirty="0" smtClean="0"/>
              <a:t>(2023)</a:t>
            </a:r>
          </a:p>
          <a:p>
            <a:pPr marL="0" indent="0">
              <a:lnSpc>
                <a:spcPct val="150000"/>
              </a:lnSpc>
              <a:spcBef>
                <a:spcPts val="0"/>
              </a:spcBef>
              <a:buNone/>
              <a:defRPr sz="1800"/>
            </a:pPr>
            <a:endParaRPr lang="en-US" sz="2000" dirty="0" smtClean="0"/>
          </a:p>
        </p:txBody>
      </p:sp>
      <p:sp>
        <p:nvSpPr>
          <p:cNvPr id="4" name="Title 1"/>
          <p:cNvSpPr txBox="1">
            <a:spLocks/>
          </p:cNvSpPr>
          <p:nvPr/>
        </p:nvSpPr>
        <p:spPr>
          <a:xfrm>
            <a:off x="419467" y="736092"/>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7E39"/>
                </a:solidFill>
              </a:rPr>
              <a:t>Education and research</a:t>
            </a:r>
          </a:p>
        </p:txBody>
      </p:sp>
    </p:spTree>
    <p:extLst>
      <p:ext uri="{BB962C8B-B14F-4D97-AF65-F5344CB8AC3E}">
        <p14:creationId xmlns:p14="http://schemas.microsoft.com/office/powerpoint/2010/main" val="11721265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r>
              <a:rPr lang="en-US" sz="1800" dirty="0">
                <a:solidFill>
                  <a:srgbClr val="002060"/>
                </a:solidFill>
              </a:rPr>
              <a:t>import </a:t>
            </a:r>
            <a:r>
              <a:rPr lang="en-US" sz="1800" dirty="0" err="1">
                <a:solidFill>
                  <a:srgbClr val="002060"/>
                </a:solidFill>
              </a:rPr>
              <a:t>numpy</a:t>
            </a:r>
            <a:r>
              <a:rPr lang="en-US" sz="1800" dirty="0">
                <a:solidFill>
                  <a:srgbClr val="002060"/>
                </a:solidFill>
              </a:rPr>
              <a:t> as np</a:t>
            </a:r>
          </a:p>
          <a:p>
            <a:pPr marL="0" indent="0">
              <a:spcBef>
                <a:spcPts val="0"/>
              </a:spcBef>
              <a:buNone/>
            </a:pPr>
            <a:r>
              <a:rPr lang="en-US" sz="1800" dirty="0">
                <a:solidFill>
                  <a:srgbClr val="002060"/>
                </a:solidFill>
              </a:rPr>
              <a:t>import </a:t>
            </a:r>
            <a:r>
              <a:rPr lang="en-US" sz="1800" dirty="0" err="1">
                <a:solidFill>
                  <a:srgbClr val="002060"/>
                </a:solidFill>
              </a:rPr>
              <a:t>matplotlib.pyplot</a:t>
            </a:r>
            <a:r>
              <a:rPr lang="en-US" sz="1800" dirty="0">
                <a:solidFill>
                  <a:srgbClr val="002060"/>
                </a:solidFill>
              </a:rPr>
              <a:t> as </a:t>
            </a:r>
            <a:r>
              <a:rPr lang="en-US" sz="1800" dirty="0" err="1">
                <a:solidFill>
                  <a:srgbClr val="002060"/>
                </a:solidFill>
              </a:rPr>
              <a:t>plt</a:t>
            </a:r>
            <a:endParaRPr lang="en-US" sz="1800" dirty="0">
              <a:solidFill>
                <a:srgbClr val="002060"/>
              </a:solidFill>
            </a:endParaRPr>
          </a:p>
          <a:p>
            <a:pPr marL="0" indent="0">
              <a:spcBef>
                <a:spcPts val="0"/>
              </a:spcBef>
              <a:buNone/>
            </a:pPr>
            <a:endParaRPr lang="en-US" sz="1800" dirty="0">
              <a:solidFill>
                <a:srgbClr val="002060"/>
              </a:solidFill>
            </a:endParaRPr>
          </a:p>
          <a:p>
            <a:pPr marL="0" indent="0">
              <a:spcBef>
                <a:spcPts val="0"/>
              </a:spcBef>
              <a:buNone/>
            </a:pPr>
            <a:r>
              <a:rPr lang="en-US" sz="1800" dirty="0">
                <a:solidFill>
                  <a:srgbClr val="002060"/>
                </a:solidFill>
              </a:rPr>
              <a:t>control = </a:t>
            </a:r>
            <a:r>
              <a:rPr lang="en-US" sz="1800" dirty="0" err="1">
                <a:solidFill>
                  <a:srgbClr val="002060"/>
                </a:solidFill>
              </a:rPr>
              <a:t>np.random.binomial</a:t>
            </a:r>
            <a:r>
              <a:rPr lang="en-US" sz="1800" dirty="0">
                <a:solidFill>
                  <a:srgbClr val="002060"/>
                </a:solidFill>
              </a:rPr>
              <a:t>(1, 0.10, 10000)</a:t>
            </a:r>
          </a:p>
          <a:p>
            <a:pPr marL="0" indent="0">
              <a:spcBef>
                <a:spcPts val="0"/>
              </a:spcBef>
              <a:buNone/>
            </a:pPr>
            <a:r>
              <a:rPr lang="en-US" sz="1800" dirty="0">
                <a:solidFill>
                  <a:srgbClr val="002060"/>
                </a:solidFill>
              </a:rPr>
              <a:t>test = </a:t>
            </a:r>
            <a:r>
              <a:rPr lang="en-US" sz="1800" dirty="0" err="1">
                <a:solidFill>
                  <a:srgbClr val="002060"/>
                </a:solidFill>
              </a:rPr>
              <a:t>np.random.binomial</a:t>
            </a:r>
            <a:r>
              <a:rPr lang="en-US" sz="1800" dirty="0">
                <a:solidFill>
                  <a:srgbClr val="002060"/>
                </a:solidFill>
              </a:rPr>
              <a:t>(1, 0.12, 10000)</a:t>
            </a:r>
          </a:p>
          <a:p>
            <a:pPr marL="0" indent="0">
              <a:spcBef>
                <a:spcPts val="0"/>
              </a:spcBef>
              <a:buNone/>
            </a:pPr>
            <a:endParaRPr lang="en-US" sz="1800" dirty="0">
              <a:solidFill>
                <a:srgbClr val="002060"/>
              </a:solidFill>
            </a:endParaRPr>
          </a:p>
          <a:p>
            <a:pPr marL="0" indent="0">
              <a:spcBef>
                <a:spcPts val="0"/>
              </a:spcBef>
              <a:buNone/>
            </a:pPr>
            <a:r>
              <a:rPr lang="en-US" sz="1800" dirty="0" err="1">
                <a:solidFill>
                  <a:srgbClr val="002060"/>
                </a:solidFill>
              </a:rPr>
              <a:t>plt.hist</a:t>
            </a:r>
            <a:r>
              <a:rPr lang="en-US" sz="1800" dirty="0">
                <a:solidFill>
                  <a:srgbClr val="002060"/>
                </a:solidFill>
              </a:rPr>
              <a:t>([control, test], bins=2, label=["Control", "Test"])</a:t>
            </a:r>
          </a:p>
          <a:p>
            <a:pPr marL="0" indent="0">
              <a:spcBef>
                <a:spcPts val="0"/>
              </a:spcBef>
              <a:buNone/>
            </a:pPr>
            <a:r>
              <a:rPr lang="en-US" sz="1800" dirty="0" err="1">
                <a:solidFill>
                  <a:srgbClr val="002060"/>
                </a:solidFill>
              </a:rPr>
              <a:t>plt.legend</a:t>
            </a:r>
            <a:r>
              <a:rPr lang="en-US" sz="1800" dirty="0">
                <a:solidFill>
                  <a:srgbClr val="002060"/>
                </a:solidFill>
              </a:rPr>
              <a:t>()</a:t>
            </a:r>
          </a:p>
          <a:p>
            <a:pPr marL="0" indent="0">
              <a:spcBef>
                <a:spcPts val="0"/>
              </a:spcBef>
              <a:buNone/>
            </a:pPr>
            <a:r>
              <a:rPr lang="en-US" sz="1800" dirty="0" err="1">
                <a:solidFill>
                  <a:srgbClr val="002060"/>
                </a:solidFill>
              </a:rPr>
              <a:t>plt.title</a:t>
            </a:r>
            <a:r>
              <a:rPr lang="en-US" sz="1800" dirty="0">
                <a:solidFill>
                  <a:srgbClr val="002060"/>
                </a:solidFill>
              </a:rPr>
              <a:t>("Conversion Distribution")</a:t>
            </a:r>
          </a:p>
          <a:p>
            <a:pPr marL="0" indent="0">
              <a:spcBef>
                <a:spcPts val="0"/>
              </a:spcBef>
              <a:buNone/>
            </a:pPr>
            <a:r>
              <a:rPr lang="en-US" sz="1800" dirty="0" err="1">
                <a:solidFill>
                  <a:srgbClr val="002060"/>
                </a:solidFill>
              </a:rPr>
              <a:t>plt.show</a:t>
            </a:r>
            <a:r>
              <a:rPr lang="en-US" sz="1800" dirty="0" smtClean="0">
                <a:solidFill>
                  <a:srgbClr val="002060"/>
                </a:solidFill>
              </a:rPr>
              <a:t>()</a:t>
            </a:r>
            <a:endParaRPr lang="en-US" sz="1800" dirty="0">
              <a:solidFill>
                <a:srgbClr val="002060"/>
              </a:solidFill>
            </a:endParaRP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Visualization: Conversion Distribution</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9294272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59032" y="1067080"/>
            <a:ext cx="8344335" cy="39497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r>
              <a:rPr lang="en-US" sz="1800" dirty="0">
                <a:solidFill>
                  <a:srgbClr val="002060"/>
                </a:solidFill>
              </a:rPr>
              <a:t>import </a:t>
            </a:r>
            <a:r>
              <a:rPr lang="en-US" sz="1800" dirty="0" err="1">
                <a:solidFill>
                  <a:srgbClr val="002060"/>
                </a:solidFill>
              </a:rPr>
              <a:t>numpy</a:t>
            </a:r>
            <a:r>
              <a:rPr lang="en-US" sz="1800" dirty="0">
                <a:solidFill>
                  <a:srgbClr val="002060"/>
                </a:solidFill>
              </a:rPr>
              <a:t> as np</a:t>
            </a:r>
          </a:p>
          <a:p>
            <a:pPr marL="0" indent="0">
              <a:spcBef>
                <a:spcPts val="0"/>
              </a:spcBef>
              <a:buNone/>
            </a:pPr>
            <a:r>
              <a:rPr lang="en-US" sz="1800" dirty="0">
                <a:solidFill>
                  <a:srgbClr val="002060"/>
                </a:solidFill>
              </a:rPr>
              <a:t>from </a:t>
            </a:r>
            <a:r>
              <a:rPr lang="en-US" sz="1800" dirty="0" err="1">
                <a:solidFill>
                  <a:srgbClr val="002060"/>
                </a:solidFill>
              </a:rPr>
              <a:t>scipy</a:t>
            </a:r>
            <a:r>
              <a:rPr lang="en-US" sz="1800" dirty="0">
                <a:solidFill>
                  <a:srgbClr val="002060"/>
                </a:solidFill>
              </a:rPr>
              <a:t> import stats</a:t>
            </a:r>
          </a:p>
          <a:p>
            <a:pPr marL="0" indent="0">
              <a:spcBef>
                <a:spcPts val="0"/>
              </a:spcBef>
              <a:buNone/>
            </a:pPr>
            <a:endParaRPr lang="en-US" sz="1800" dirty="0">
              <a:solidFill>
                <a:srgbClr val="002060"/>
              </a:solidFill>
            </a:endParaRPr>
          </a:p>
          <a:p>
            <a:pPr marL="0" indent="0">
              <a:spcBef>
                <a:spcPts val="0"/>
              </a:spcBef>
              <a:buNone/>
            </a:pPr>
            <a:r>
              <a:rPr lang="en-US" sz="1800" dirty="0">
                <a:solidFill>
                  <a:srgbClr val="002060"/>
                </a:solidFill>
              </a:rPr>
              <a:t>control = </a:t>
            </a:r>
            <a:r>
              <a:rPr lang="en-US" sz="1800" dirty="0" err="1">
                <a:solidFill>
                  <a:srgbClr val="002060"/>
                </a:solidFill>
              </a:rPr>
              <a:t>np.random.binomial</a:t>
            </a:r>
            <a:r>
              <a:rPr lang="en-US" sz="1800" dirty="0">
                <a:solidFill>
                  <a:srgbClr val="002060"/>
                </a:solidFill>
              </a:rPr>
              <a:t>(1, 0.10, 1000)</a:t>
            </a:r>
          </a:p>
          <a:p>
            <a:pPr marL="0" indent="0">
              <a:spcBef>
                <a:spcPts val="0"/>
              </a:spcBef>
              <a:buNone/>
            </a:pPr>
            <a:r>
              <a:rPr lang="en-US" sz="1800" dirty="0">
                <a:solidFill>
                  <a:srgbClr val="002060"/>
                </a:solidFill>
              </a:rPr>
              <a:t>test = </a:t>
            </a:r>
            <a:r>
              <a:rPr lang="en-US" sz="1800" dirty="0" err="1">
                <a:solidFill>
                  <a:srgbClr val="002060"/>
                </a:solidFill>
              </a:rPr>
              <a:t>np.random.binomial</a:t>
            </a:r>
            <a:r>
              <a:rPr lang="en-US" sz="1800" dirty="0">
                <a:solidFill>
                  <a:srgbClr val="002060"/>
                </a:solidFill>
              </a:rPr>
              <a:t>(1, 0.12, 1000)</a:t>
            </a:r>
          </a:p>
          <a:p>
            <a:pPr marL="0" indent="0">
              <a:spcBef>
                <a:spcPts val="0"/>
              </a:spcBef>
              <a:buNone/>
            </a:pPr>
            <a:endParaRPr lang="en-US" sz="1800" dirty="0">
              <a:solidFill>
                <a:srgbClr val="002060"/>
              </a:solidFill>
            </a:endParaRPr>
          </a:p>
          <a:p>
            <a:pPr marL="0" indent="0">
              <a:spcBef>
                <a:spcPts val="0"/>
              </a:spcBef>
              <a:buNone/>
            </a:pPr>
            <a:r>
              <a:rPr lang="en-US" sz="1800" dirty="0">
                <a:solidFill>
                  <a:srgbClr val="002060"/>
                </a:solidFill>
              </a:rPr>
              <a:t>z, p = </a:t>
            </a:r>
            <a:r>
              <a:rPr lang="en-US" sz="1800" dirty="0" err="1">
                <a:solidFill>
                  <a:srgbClr val="002060"/>
                </a:solidFill>
              </a:rPr>
              <a:t>stats.ttest_ind</a:t>
            </a:r>
            <a:r>
              <a:rPr lang="en-US" sz="1800" dirty="0">
                <a:solidFill>
                  <a:srgbClr val="002060"/>
                </a:solidFill>
              </a:rPr>
              <a:t>(control, test)</a:t>
            </a:r>
          </a:p>
          <a:p>
            <a:pPr marL="0" indent="0">
              <a:spcBef>
                <a:spcPts val="0"/>
              </a:spcBef>
              <a:buNone/>
            </a:pPr>
            <a:r>
              <a:rPr lang="en-US" sz="1800" dirty="0">
                <a:solidFill>
                  <a:srgbClr val="002060"/>
                </a:solidFill>
              </a:rPr>
              <a:t>print("p-value =", p)</a:t>
            </a:r>
          </a:p>
        </p:txBody>
      </p:sp>
      <p:sp>
        <p:nvSpPr>
          <p:cNvPr id="4" name="Title 1"/>
          <p:cNvSpPr txBox="1">
            <a:spLocks/>
          </p:cNvSpPr>
          <p:nvPr/>
        </p:nvSpPr>
        <p:spPr>
          <a:xfrm>
            <a:off x="419466" y="408833"/>
            <a:ext cx="8204770"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000" dirty="0">
                <a:solidFill>
                  <a:srgbClr val="002060"/>
                </a:solidFill>
              </a:rPr>
              <a:t>Python: Simple Group Comparison</a:t>
            </a:r>
          </a:p>
        </p:txBody>
      </p:sp>
      <p:grpSp>
        <p:nvGrpSpPr>
          <p:cNvPr id="7" name="Group 6"/>
          <p:cNvGrpSpPr/>
          <p:nvPr/>
        </p:nvGrpSpPr>
        <p:grpSpPr>
          <a:xfrm>
            <a:off x="545363" y="1067080"/>
            <a:ext cx="298383" cy="310655"/>
            <a:chOff x="298383" y="911753"/>
            <a:chExt cx="298383" cy="310655"/>
          </a:xfrm>
        </p:grpSpPr>
        <p:cxnSp>
          <p:nvCxnSpPr>
            <p:cNvPr id="3" name="Straight Connector 2"/>
            <p:cNvCxnSpPr/>
            <p:nvPr/>
          </p:nvCxnSpPr>
          <p:spPr>
            <a:xfrm flipH="1">
              <a:off x="298383" y="911753"/>
              <a:ext cx="298383" cy="0"/>
            </a:xfrm>
            <a:prstGeom prst="line">
              <a:avLst/>
            </a:prstGeom>
            <a:ln w="15875"/>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298383" y="911753"/>
              <a:ext cx="0" cy="310655"/>
            </a:xfrm>
            <a:prstGeom prst="line">
              <a:avLst/>
            </a:prstGeom>
            <a:ln w="15875"/>
          </p:spPr>
          <p:style>
            <a:lnRef idx="1">
              <a:schemeClr val="dk1"/>
            </a:lnRef>
            <a:fillRef idx="0">
              <a:schemeClr val="dk1"/>
            </a:fillRef>
            <a:effectRef idx="0">
              <a:schemeClr val="dk1"/>
            </a:effectRef>
            <a:fontRef idx="minor">
              <a:schemeClr val="tx1"/>
            </a:fontRef>
          </p:style>
        </p:cxnSp>
      </p:gr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1886695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3374136" cy="740346"/>
          </a:xfrm>
        </p:spPr>
        <p:txBody>
          <a:bodyPr>
            <a:normAutofit/>
          </a:bodyPr>
          <a:lstStyle/>
          <a:p>
            <a:pPr algn="l"/>
            <a:r>
              <a:rPr lang="ru-RU" sz="3600" dirty="0" smtClean="0"/>
              <a:t>Учеба и наука</a:t>
            </a:r>
            <a:endParaRPr sz="3600" dirty="0"/>
          </a:p>
        </p:txBody>
      </p:sp>
      <p:sp>
        <p:nvSpPr>
          <p:cNvPr id="4" name="Content Placeholder 3"/>
          <p:cNvSpPr>
            <a:spLocks noGrp="1"/>
          </p:cNvSpPr>
          <p:nvPr>
            <p:ph idx="1"/>
          </p:nvPr>
        </p:nvSpPr>
        <p:spPr>
          <a:xfrm>
            <a:off x="457200" y="923545"/>
            <a:ext cx="8229600" cy="2322576"/>
          </a:xfrm>
        </p:spPr>
        <p:txBody>
          <a:bodyPr>
            <a:noAutofit/>
          </a:bodyPr>
          <a:lstStyle/>
          <a:p>
            <a:pPr marL="0" indent="0">
              <a:buNone/>
            </a:pPr>
            <a:r>
              <a:rPr lang="ru-RU" sz="1600" dirty="0" smtClean="0"/>
              <a:t>Закончил технический университет в России (автоматизированные системы управления). Занимался </a:t>
            </a:r>
            <a:r>
              <a:rPr lang="ru-RU" sz="1600" dirty="0"/>
              <a:t>наукой, преподавал в университете, в том числе </a:t>
            </a:r>
            <a:r>
              <a:rPr lang="ru-RU" sz="1600" dirty="0" smtClean="0"/>
              <a:t>статистику</a:t>
            </a:r>
            <a:r>
              <a:rPr lang="en-US" sz="1600" dirty="0" smtClean="0"/>
              <a:t> </a:t>
            </a:r>
            <a:r>
              <a:rPr lang="ru-RU" sz="1600" dirty="0" smtClean="0"/>
              <a:t>и моделирование, </a:t>
            </a:r>
            <a:r>
              <a:rPr lang="ru-RU" sz="1600" dirty="0"/>
              <a:t>защитил диссертацию связанную с системами поддержки принятия решений в медицине на основе таких методов, как экспертные системы, кластерный анализ, нечеткая логика, генетические </a:t>
            </a:r>
            <a:r>
              <a:rPr lang="ru-RU" sz="1600" dirty="0" smtClean="0"/>
              <a:t>алгоритмы, </a:t>
            </a:r>
            <a:r>
              <a:rPr lang="ru-RU" sz="1600" dirty="0"/>
              <a:t>автор нового своего собственного метода эволюционной классификацим, </a:t>
            </a:r>
            <a:r>
              <a:rPr lang="ru-RU" sz="1600" dirty="0" smtClean="0"/>
              <a:t>решение задачи классификации на основе использования механизмов </a:t>
            </a:r>
            <a:r>
              <a:rPr lang="ru-RU" sz="1600" dirty="0"/>
              <a:t>генетических </a:t>
            </a:r>
            <a:r>
              <a:rPr lang="ru-RU" sz="1600" dirty="0" smtClean="0"/>
              <a:t>алгоритмов и </a:t>
            </a:r>
            <a:r>
              <a:rPr lang="ru-RU" sz="1600" dirty="0"/>
              <a:t>кластерного/дискриминантного анализа, имею авторское свидетельство на разработку этого </a:t>
            </a:r>
            <a:r>
              <a:rPr lang="ru-RU" sz="1600" dirty="0" smtClean="0"/>
              <a:t>алгоритма</a:t>
            </a:r>
          </a:p>
          <a:p>
            <a:pPr marL="0" indent="0">
              <a:buNone/>
            </a:pPr>
            <a:r>
              <a:rPr lang="ru-RU" sz="1600" dirty="0" smtClean="0"/>
              <a:t>В 2023 закончил 9-месячный  курс </a:t>
            </a:r>
            <a:r>
              <a:rPr lang="en-US" sz="1600" dirty="0" smtClean="0"/>
              <a:t>Data Analytics</a:t>
            </a:r>
            <a:endParaRPr lang="en-US" sz="1600" dirty="0"/>
          </a:p>
        </p:txBody>
      </p:sp>
      <p:sp>
        <p:nvSpPr>
          <p:cNvPr id="8" name="Title 1"/>
          <p:cNvSpPr txBox="1">
            <a:spLocks/>
          </p:cNvSpPr>
          <p:nvPr/>
        </p:nvSpPr>
        <p:spPr>
          <a:xfrm>
            <a:off x="237744" y="3246121"/>
            <a:ext cx="6547104" cy="658050"/>
          </a:xfrm>
          <a:prstGeom prst="rect">
            <a:avLst/>
          </a:prstGeom>
        </p:spPr>
        <p:txBody>
          <a:bodyPr vert="horz" lIns="91440" tIns="45720" rIns="91440" bIns="45720" rtlCol="0" anchor="ctr">
            <a:normAutofit fontScale="9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ru-RU" sz="3600" smtClean="0"/>
              <a:t> Профессиональная деятельность</a:t>
            </a:r>
            <a:endParaRPr lang="ru-RU" sz="3600" dirty="0"/>
          </a:p>
        </p:txBody>
      </p:sp>
      <p:sp>
        <p:nvSpPr>
          <p:cNvPr id="9" name="Content Placeholder 3"/>
          <p:cNvSpPr txBox="1">
            <a:spLocks/>
          </p:cNvSpPr>
          <p:nvPr/>
        </p:nvSpPr>
        <p:spPr>
          <a:xfrm>
            <a:off x="457200" y="3881312"/>
            <a:ext cx="8229600" cy="1380744"/>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ru-RU" sz="1600" smtClean="0"/>
              <a:t>Начал работать в 15 лет – производил корм для куриц. Потом работал вожатым в детском лагере, студентом подрабатывал грузчиком и репетиторством, после окончания университета занимался научными исследованиями на стыке медицины и ИТ, преподавал, а затем уехал в Сибирь и более 22 лет проработал в нефтяных компаниях: 17 лет - руководителем ИТ-отделов и последние 5 лет - внутренним аудитором.</a:t>
            </a:r>
            <a:endParaRPr lang="en-US" sz="1600" dirty="0"/>
          </a:p>
        </p:txBody>
      </p:sp>
    </p:spTree>
    <p:extLst>
      <p:ext uri="{BB962C8B-B14F-4D97-AF65-F5344CB8AC3E}">
        <p14:creationId xmlns:p14="http://schemas.microsoft.com/office/powerpoint/2010/main" val="257301866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4901184" cy="767778"/>
          </a:xfrm>
        </p:spPr>
        <p:txBody>
          <a:bodyPr>
            <a:normAutofit/>
          </a:bodyPr>
          <a:lstStyle/>
          <a:p>
            <a:pPr algn="l"/>
            <a:r>
              <a:rPr lang="ru-RU" sz="3600" dirty="0" smtClean="0"/>
              <a:t>Интересные факты</a:t>
            </a:r>
            <a:endParaRPr sz="3600" dirty="0"/>
          </a:p>
        </p:txBody>
      </p:sp>
      <p:sp>
        <p:nvSpPr>
          <p:cNvPr id="4" name="Content Placeholder 3"/>
          <p:cNvSpPr>
            <a:spLocks noGrp="1"/>
          </p:cNvSpPr>
          <p:nvPr>
            <p:ph idx="1"/>
          </p:nvPr>
        </p:nvSpPr>
        <p:spPr>
          <a:xfrm>
            <a:off x="539496" y="941832"/>
            <a:ext cx="8229600" cy="5367527"/>
          </a:xfrm>
        </p:spPr>
        <p:txBody>
          <a:bodyPr>
            <a:noAutofit/>
          </a:bodyPr>
          <a:lstStyle/>
          <a:p>
            <a:pPr marL="0" indent="0">
              <a:buNone/>
            </a:pPr>
            <a:r>
              <a:rPr lang="ru-RU" sz="1500" dirty="0"/>
              <a:t>Родился в пожар, но переехал жить в </a:t>
            </a:r>
            <a:r>
              <a:rPr lang="ru-RU" sz="1500" dirty="0" smtClean="0"/>
              <a:t>Сибирь, где морозы бывают до -50.</a:t>
            </a:r>
          </a:p>
          <a:p>
            <a:pPr marL="0" indent="0">
              <a:buNone/>
            </a:pPr>
            <a:r>
              <a:rPr lang="ru-RU" sz="1500" dirty="0" smtClean="0"/>
              <a:t>Боялся отношений с девушками, </a:t>
            </a:r>
            <a:r>
              <a:rPr lang="ru-RU" sz="1500" dirty="0"/>
              <a:t>до 28 был девственником, но сейчас 2 жены (1 - ex) и 4 детей</a:t>
            </a:r>
            <a:r>
              <a:rPr lang="ru-RU" sz="1500" dirty="0" smtClean="0"/>
              <a:t>, </a:t>
            </a:r>
            <a:r>
              <a:rPr lang="ru-RU" sz="1500" dirty="0"/>
              <a:t>последний родился, когда мне было </a:t>
            </a:r>
            <a:r>
              <a:rPr lang="ru-RU" sz="1500" dirty="0" smtClean="0"/>
              <a:t>50</a:t>
            </a:r>
          </a:p>
          <a:p>
            <a:pPr marL="0" indent="0">
              <a:buNone/>
            </a:pPr>
            <a:r>
              <a:rPr lang="ru-RU" sz="1500" dirty="0" smtClean="0"/>
              <a:t>Я закончил универнситет по ИТ-специальности, </a:t>
            </a:r>
            <a:r>
              <a:rPr lang="ru-RU" sz="1500" dirty="0"/>
              <a:t>но </a:t>
            </a:r>
            <a:r>
              <a:rPr lang="ru-RU" sz="1500" dirty="0" smtClean="0"/>
              <a:t>у меня не </a:t>
            </a:r>
            <a:r>
              <a:rPr lang="ru-RU" sz="1500" dirty="0"/>
              <a:t>было своего компьютера. И вообще первый компьютеры, привезли на лошади.</a:t>
            </a:r>
          </a:p>
          <a:p>
            <a:pPr marL="0" indent="0">
              <a:buNone/>
            </a:pPr>
            <a:r>
              <a:rPr lang="ru-RU" sz="1500" dirty="0" smtClean="0"/>
              <a:t>Занимался наукой, </a:t>
            </a:r>
            <a:r>
              <a:rPr lang="ru-RU" sz="1500" dirty="0"/>
              <a:t>а сейчас с трудом разбираюсь с тем, что же я тогда напридумывал.</a:t>
            </a:r>
          </a:p>
          <a:p>
            <a:pPr marL="0" indent="0">
              <a:buNone/>
            </a:pPr>
            <a:r>
              <a:rPr lang="ru-RU" sz="1500" dirty="0" smtClean="0"/>
              <a:t>Закончил </a:t>
            </a:r>
            <a:r>
              <a:rPr lang="ru-RU" sz="1500" dirty="0"/>
              <a:t>авиационный университет, детально изучал системы летательных аппаратов, но первый  полет в качестве пассажира совершил только через несколько лет</a:t>
            </a:r>
            <a:r>
              <a:rPr lang="ru-RU" sz="1500" dirty="0" smtClean="0"/>
              <a:t>.</a:t>
            </a:r>
          </a:p>
          <a:p>
            <a:pPr marL="0" indent="0">
              <a:buNone/>
            </a:pPr>
            <a:endParaRPr lang="ru-RU" sz="1500" dirty="0"/>
          </a:p>
          <a:p>
            <a:pPr marL="0" indent="0">
              <a:buNone/>
            </a:pPr>
            <a:r>
              <a:rPr lang="ru-RU" sz="1500" dirty="0"/>
              <a:t>Я не был профессиональным спортсменом ни в одном из видов спорта, но принимал участие в соревнованиях по более, чем 20 видам спорта, в том числе таких как лапта, футбол-флор, диск-бол, хоккей в валенках, кубб - шахматы для викингов. Фото с кубком Забег Аньверпен. Я только участвую в соревнованиях без подготоки, без тренировок.</a:t>
            </a:r>
          </a:p>
          <a:p>
            <a:pPr marL="0" indent="0">
              <a:buNone/>
            </a:pPr>
            <a:r>
              <a:rPr lang="ru-RU" sz="1500" dirty="0"/>
              <a:t>Всю жизнь прожил в российской глубинке, а теперь живу в центре Европы.</a:t>
            </a:r>
          </a:p>
          <a:p>
            <a:pPr marL="0" indent="0">
              <a:buNone/>
            </a:pPr>
            <a:r>
              <a:rPr lang="ru-RU" sz="1500" dirty="0"/>
              <a:t>Есть стереотип про пьющих русских. Что касается меня, то это мой график потребления алкоголя (0-17-19-30-...)</a:t>
            </a:r>
          </a:p>
          <a:p>
            <a:pPr marL="0" indent="0">
              <a:buNone/>
            </a:pPr>
            <a:r>
              <a:rPr lang="ru-RU" sz="1500" dirty="0"/>
              <a:t>Закончил музыкальную школу по классу балалайки, пел в хоре, занимался лёгкой атлетикой, закончил курсы массажа.</a:t>
            </a:r>
          </a:p>
          <a:p>
            <a:pPr marL="0" indent="0">
              <a:buNone/>
            </a:pPr>
            <a:r>
              <a:rPr lang="ru-RU" sz="1500" dirty="0"/>
              <a:t>Люблю путешествовать посетил около 35 стран, люблю походы, лазать по горам, сплавляться по рекам, играю на гитаре, люблю читать и интеллектуальные игры. Помог друзьям организовать в Брюсселе первый квиз для русскоговорящих людей.</a:t>
            </a:r>
            <a:endParaRPr lang="en-US" sz="1500" dirty="0"/>
          </a:p>
          <a:p>
            <a:pPr marL="0" indent="0">
              <a:buNone/>
            </a:pPr>
            <a:endParaRPr lang="ru-RU" sz="1500" dirty="0" smtClean="0"/>
          </a:p>
        </p:txBody>
      </p:sp>
    </p:spTree>
    <p:extLst>
      <p:ext uri="{BB962C8B-B14F-4D97-AF65-F5344CB8AC3E}">
        <p14:creationId xmlns:p14="http://schemas.microsoft.com/office/powerpoint/2010/main" val="140553936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Распределение конверсий</a:t>
            </a:r>
          </a:p>
        </p:txBody>
      </p:sp>
      <p:pic>
        <p:nvPicPr>
          <p:cNvPr id="3" name="Picture 2" descr="hist_conv.png"/>
          <p:cNvPicPr>
            <a:picLocks noChangeAspect="1"/>
          </p:cNvPicPr>
          <p:nvPr/>
        </p:nvPicPr>
        <p:blipFill>
          <a:blip r:embed="rId2"/>
          <a:stretch>
            <a:fillRect/>
          </a:stretch>
        </p:blipFill>
        <p:spPr>
          <a:xfrm>
            <a:off x="914400" y="1371600"/>
            <a:ext cx="7315200" cy="4389120"/>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Доверительные интервалы</a:t>
            </a:r>
          </a:p>
        </p:txBody>
      </p:sp>
      <p:pic>
        <p:nvPicPr>
          <p:cNvPr id="3" name="Picture 2" descr="ci_plot.png"/>
          <p:cNvPicPr>
            <a:picLocks noChangeAspect="1"/>
          </p:cNvPicPr>
          <p:nvPr/>
        </p:nvPicPr>
        <p:blipFill>
          <a:blip r:embed="rId2"/>
          <a:stretch>
            <a:fillRect/>
          </a:stretch>
        </p:blipFill>
        <p:spPr>
          <a:xfrm>
            <a:off x="914400" y="1371600"/>
            <a:ext cx="7315200" cy="438912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dirty="0"/>
              <a:t>Bootstrap </a:t>
            </a:r>
            <a:r>
              <a:rPr dirty="0" err="1"/>
              <a:t>распределение</a:t>
            </a:r>
            <a:r>
              <a:rPr dirty="0"/>
              <a:t> </a:t>
            </a:r>
            <a:r>
              <a:rPr dirty="0" err="1"/>
              <a:t>разницы</a:t>
            </a:r>
            <a:endParaRPr dirty="0"/>
          </a:p>
        </p:txBody>
      </p:sp>
      <p:pic>
        <p:nvPicPr>
          <p:cNvPr id="3" name="Picture 2" descr="bootstrap_diff.png"/>
          <p:cNvPicPr>
            <a:picLocks noChangeAspect="1"/>
          </p:cNvPicPr>
          <p:nvPr/>
        </p:nvPicPr>
        <p:blipFill>
          <a:blip r:embed="rId2"/>
          <a:stretch>
            <a:fillRect/>
          </a:stretch>
        </p:blipFill>
        <p:spPr>
          <a:xfrm>
            <a:off x="1925052" y="1977992"/>
            <a:ext cx="6304547" cy="3782728"/>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Интерактивный кейс: тест баннера</a:t>
            </a:r>
          </a:p>
        </p:txBody>
      </p:sp>
      <p:sp>
        <p:nvSpPr>
          <p:cNvPr id="3" name="Content Placeholder 2"/>
          <p:cNvSpPr>
            <a:spLocks noGrp="1"/>
          </p:cNvSpPr>
          <p:nvPr>
            <p:ph idx="1"/>
          </p:nvPr>
        </p:nvSpPr>
        <p:spPr/>
        <p:txBody>
          <a:bodyPr>
            <a:normAutofit fontScale="92500" lnSpcReduction="20000"/>
          </a:bodyPr>
          <a:lstStyle/>
          <a:p>
            <a:endParaRPr dirty="0"/>
          </a:p>
          <a:p>
            <a:r>
              <a:rPr dirty="0"/>
              <a:t>A: “</a:t>
            </a:r>
            <a:r>
              <a:rPr dirty="0" err="1"/>
              <a:t>Купить</a:t>
            </a:r>
            <a:r>
              <a:rPr dirty="0"/>
              <a:t> </a:t>
            </a:r>
            <a:r>
              <a:rPr dirty="0" err="1"/>
              <a:t>сейчас</a:t>
            </a:r>
            <a:r>
              <a:rPr dirty="0"/>
              <a:t>”</a:t>
            </a:r>
          </a:p>
          <a:p>
            <a:r>
              <a:rPr dirty="0"/>
              <a:t>B: “</a:t>
            </a:r>
            <a:r>
              <a:rPr dirty="0" err="1"/>
              <a:t>Получить</a:t>
            </a:r>
            <a:r>
              <a:rPr dirty="0"/>
              <a:t> </a:t>
            </a:r>
            <a:r>
              <a:rPr dirty="0" err="1"/>
              <a:t>скидку</a:t>
            </a:r>
            <a:r>
              <a:rPr dirty="0"/>
              <a:t>”</a:t>
            </a:r>
          </a:p>
          <a:p>
            <a:r>
              <a:rPr dirty="0" err="1"/>
              <a:t>Сгенерировать</a:t>
            </a:r>
            <a:r>
              <a:rPr dirty="0"/>
              <a:t> </a:t>
            </a:r>
            <a:r>
              <a:rPr dirty="0" err="1"/>
              <a:t>данные</a:t>
            </a:r>
            <a:endParaRPr dirty="0"/>
          </a:p>
          <a:p>
            <a:r>
              <a:rPr dirty="0" err="1"/>
              <a:t>Посчитать</a:t>
            </a:r>
            <a:r>
              <a:rPr dirty="0"/>
              <a:t> CR</a:t>
            </a:r>
          </a:p>
          <a:p>
            <a:r>
              <a:rPr dirty="0" err="1"/>
              <a:t>Построить</a:t>
            </a:r>
            <a:r>
              <a:rPr dirty="0"/>
              <a:t> CI</a:t>
            </a:r>
          </a:p>
          <a:p>
            <a:r>
              <a:rPr dirty="0" err="1"/>
              <a:t>Провести</a:t>
            </a:r>
            <a:r>
              <a:rPr dirty="0"/>
              <a:t> bootstrap</a:t>
            </a:r>
          </a:p>
          <a:p>
            <a:r>
              <a:rPr dirty="0" err="1"/>
              <a:t>Принять</a:t>
            </a:r>
            <a:r>
              <a:rPr dirty="0"/>
              <a:t> </a:t>
            </a:r>
            <a:r>
              <a:rPr dirty="0" err="1"/>
              <a:t>решение</a:t>
            </a: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1866" y="2027788"/>
            <a:ext cx="7814734" cy="1615827"/>
          </a:xfrm>
          <a:prstGeom prst="rect">
            <a:avLst/>
          </a:prstGeom>
        </p:spPr>
        <p:txBody>
          <a:bodyPr wrap="square">
            <a:spAutoFit/>
          </a:bodyPr>
          <a:lstStyle/>
          <a:p>
            <a:pPr>
              <a:lnSpc>
                <a:spcPct val="150000"/>
              </a:lnSpc>
            </a:pPr>
            <a:r>
              <a:rPr lang="en-US" dirty="0">
                <a:solidFill>
                  <a:srgbClr val="007E39"/>
                </a:solidFill>
              </a:rPr>
              <a:t>📊</a:t>
            </a:r>
            <a:r>
              <a:rPr lang="en-US" dirty="0"/>
              <a:t> Did scientific research </a:t>
            </a:r>
            <a:r>
              <a:rPr lang="en-US" sz="2400" dirty="0">
                <a:solidFill>
                  <a:srgbClr val="7030A0"/>
                </a:solidFill>
                <a:sym typeface="Wingdings" panose="05000000000000000000" pitchFamily="2" charset="2"/>
              </a:rPr>
              <a:t></a:t>
            </a:r>
            <a:r>
              <a:rPr lang="en-US" dirty="0"/>
              <a:t> now barely understand my own work</a:t>
            </a:r>
          </a:p>
          <a:p>
            <a:pPr>
              <a:lnSpc>
                <a:spcPct val="150000"/>
              </a:lnSpc>
            </a:pPr>
            <a:r>
              <a:rPr lang="en-US" dirty="0">
                <a:solidFill>
                  <a:srgbClr val="0065B0"/>
                </a:solidFill>
              </a:rPr>
              <a:t>✈</a:t>
            </a:r>
            <a:r>
              <a:rPr lang="en-US" dirty="0"/>
              <a:t> Graduated from an Aviation university, studied aircraft systems </a:t>
            </a:r>
            <a:r>
              <a:rPr lang="en-US" sz="2400" dirty="0">
                <a:solidFill>
                  <a:srgbClr val="7030A0"/>
                </a:solidFill>
                <a:sym typeface="Wingdings" panose="05000000000000000000" pitchFamily="2" charset="2"/>
              </a:rPr>
              <a:t></a:t>
            </a:r>
            <a:endParaRPr lang="en-US" dirty="0"/>
          </a:p>
          <a:p>
            <a:pPr>
              <a:lnSpc>
                <a:spcPct val="150000"/>
              </a:lnSpc>
            </a:pPr>
            <a:r>
              <a:rPr lang="en-US" dirty="0"/>
              <a:t>    first passenger flight happened years later</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484632"/>
            <a:ext cx="7772400" cy="556768"/>
          </a:xfrm>
        </p:spPr>
        <p:txBody>
          <a:bodyPr>
            <a:noAutofit/>
          </a:bodyPr>
          <a:lstStyle/>
          <a:p>
            <a:r>
              <a:rPr lang="en-US" sz="3200" dirty="0"/>
              <a:t>Confidence Intervals</a:t>
            </a:r>
            <a:endParaRPr lang="en-US" sz="1600" dirty="0"/>
          </a:p>
        </p:txBody>
      </p:sp>
      <p:sp>
        <p:nvSpPr>
          <p:cNvPr id="5" name="Content Placeholder 6"/>
          <p:cNvSpPr>
            <a:spLocks noGrp="1"/>
          </p:cNvSpPr>
          <p:nvPr>
            <p:ph idx="1"/>
          </p:nvPr>
        </p:nvSpPr>
        <p:spPr>
          <a:xfrm>
            <a:off x="787400" y="1143508"/>
            <a:ext cx="7772400" cy="2825242"/>
          </a:xfrm>
        </p:spPr>
        <p:txBody>
          <a:bodyPr vert="horz" lIns="91440" tIns="45720" rIns="91440" bIns="45720" rtlCol="0">
            <a:noAutofit/>
          </a:bodyPr>
          <a:lstStyle/>
          <a:p>
            <a:pPr marL="0" indent="0">
              <a:spcBef>
                <a:spcPts val="0"/>
              </a:spcBef>
              <a:buNone/>
            </a:pPr>
            <a:r>
              <a:rPr lang="en-US" sz="1600" dirty="0"/>
              <a:t>(Graph with error bars)</a:t>
            </a:r>
          </a:p>
          <a:p>
            <a:pPr marL="0" indent="0">
              <a:spcBef>
                <a:spcPts val="0"/>
              </a:spcBef>
              <a:buNone/>
            </a:pPr>
            <a:endParaRPr lang="ru-RU" sz="1600" dirty="0" smtClean="0"/>
          </a:p>
          <a:p>
            <a:pPr marL="0" indent="0">
              <a:spcBef>
                <a:spcPts val="0"/>
              </a:spcBef>
              <a:buNone/>
            </a:pPr>
            <a:r>
              <a:rPr lang="en-US" sz="1600" dirty="0" smtClean="0"/>
              <a:t>Python</a:t>
            </a:r>
            <a:r>
              <a:rPr lang="en-US" sz="1600" dirty="0"/>
              <a:t>:</a:t>
            </a:r>
          </a:p>
          <a:p>
            <a:pPr marL="0" indent="0">
              <a:spcBef>
                <a:spcPts val="0"/>
              </a:spcBef>
              <a:buNone/>
            </a:pPr>
            <a:r>
              <a:rPr lang="en-US" sz="1600" dirty="0"/>
              <a:t>from </a:t>
            </a:r>
            <a:r>
              <a:rPr lang="en-US" sz="1600" dirty="0" err="1"/>
              <a:t>statsmodels.stats.proportion</a:t>
            </a:r>
            <a:r>
              <a:rPr lang="en-US" sz="1600" dirty="0"/>
              <a:t> import </a:t>
            </a:r>
            <a:r>
              <a:rPr lang="en-US" sz="1600" dirty="0" err="1"/>
              <a:t>proportion_confint</a:t>
            </a:r>
            <a:endParaRPr lang="en-US" sz="1600" dirty="0"/>
          </a:p>
          <a:p>
            <a:pPr marL="0" indent="0">
              <a:spcBef>
                <a:spcPts val="0"/>
              </a:spcBef>
              <a:buNone/>
            </a:pPr>
            <a:r>
              <a:rPr lang="en-US" sz="1600" dirty="0"/>
              <a:t>(The rest of the code is the same as in the previous example.)</a:t>
            </a:r>
          </a:p>
        </p:txBody>
      </p:sp>
    </p:spTree>
    <p:extLst>
      <p:ext uri="{BB962C8B-B14F-4D97-AF65-F5344CB8AC3E}">
        <p14:creationId xmlns:p14="http://schemas.microsoft.com/office/powerpoint/2010/main" val="6363299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419467" y="1058418"/>
            <a:ext cx="8229600" cy="4525963"/>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r>
              <a:rPr lang="en-US" sz="2000" b="1" dirty="0"/>
              <a:t>At school</a:t>
            </a:r>
            <a:r>
              <a:rPr lang="en-US" sz="2000" dirty="0"/>
              <a:t/>
            </a:r>
            <a:br>
              <a:rPr lang="en-US" sz="2000" dirty="0"/>
            </a:br>
            <a:r>
              <a:rPr lang="en-US" sz="2000" dirty="0">
                <a:solidFill>
                  <a:srgbClr val="0070C0"/>
                </a:solidFill>
              </a:rPr>
              <a:t>🐥</a:t>
            </a:r>
            <a:r>
              <a:rPr lang="en-US" sz="2000" dirty="0"/>
              <a:t> </a:t>
            </a:r>
            <a:r>
              <a:rPr lang="en-US" sz="2000" dirty="0" smtClean="0"/>
              <a:t>Worker</a:t>
            </a:r>
            <a:r>
              <a:rPr lang="ru-RU" sz="2000" dirty="0" smtClean="0"/>
              <a:t> – </a:t>
            </a:r>
            <a:r>
              <a:rPr lang="en-US" sz="2000" dirty="0" smtClean="0"/>
              <a:t>produced </a:t>
            </a:r>
            <a:r>
              <a:rPr lang="en-US" sz="2000" dirty="0"/>
              <a:t>chicken feed at age 15</a:t>
            </a:r>
          </a:p>
          <a:p>
            <a:pPr marL="0" indent="0">
              <a:spcBef>
                <a:spcPts val="0"/>
              </a:spcBef>
              <a:buNone/>
            </a:pPr>
            <a:r>
              <a:rPr lang="en-US" sz="2000" dirty="0">
                <a:solidFill>
                  <a:srgbClr val="0065B0"/>
                </a:solidFill>
              </a:rPr>
              <a:t>🎒</a:t>
            </a:r>
            <a:r>
              <a:rPr lang="en-US" sz="2000" dirty="0"/>
              <a:t> Camp counselor in a children’s camp</a:t>
            </a:r>
          </a:p>
          <a:p>
            <a:pPr>
              <a:spcBef>
                <a:spcPts val="0"/>
              </a:spcBef>
            </a:pPr>
            <a:endParaRPr lang="en-US" sz="2000" dirty="0"/>
          </a:p>
          <a:p>
            <a:pPr marL="0" indent="0">
              <a:spcBef>
                <a:spcPts val="0"/>
              </a:spcBef>
              <a:buNone/>
            </a:pPr>
            <a:r>
              <a:rPr lang="en-US" sz="2000" b="1" dirty="0"/>
              <a:t>In the university</a:t>
            </a:r>
          </a:p>
          <a:p>
            <a:pPr marL="0" indent="0">
              <a:spcBef>
                <a:spcPts val="0"/>
              </a:spcBef>
              <a:buNone/>
            </a:pPr>
            <a:r>
              <a:rPr lang="en-US" sz="2000" dirty="0">
                <a:solidFill>
                  <a:srgbClr val="0065B0"/>
                </a:solidFill>
              </a:rPr>
              <a:t>📦</a:t>
            </a:r>
            <a:r>
              <a:rPr lang="en-US" sz="2000" dirty="0"/>
              <a:t> Loader </a:t>
            </a:r>
          </a:p>
          <a:p>
            <a:pPr marL="0" indent="0">
              <a:spcBef>
                <a:spcPts val="0"/>
              </a:spcBef>
              <a:buNone/>
            </a:pPr>
            <a:r>
              <a:rPr lang="en-US" sz="2000" dirty="0">
                <a:solidFill>
                  <a:srgbClr val="0065B0"/>
                </a:solidFill>
              </a:rPr>
              <a:t>✏</a:t>
            </a:r>
            <a:r>
              <a:rPr lang="en-US" sz="2000" dirty="0"/>
              <a:t> Private tutor</a:t>
            </a:r>
          </a:p>
          <a:p>
            <a:pPr>
              <a:spcBef>
                <a:spcPts val="0"/>
              </a:spcBef>
            </a:pPr>
            <a:endParaRPr lang="en-US" sz="2000" dirty="0"/>
          </a:p>
          <a:p>
            <a:pPr marL="0" indent="0">
              <a:spcBef>
                <a:spcPts val="0"/>
              </a:spcBef>
              <a:buNone/>
            </a:pPr>
            <a:r>
              <a:rPr lang="en-US" sz="2000" b="1" dirty="0"/>
              <a:t>Postgraduate</a:t>
            </a:r>
          </a:p>
          <a:p>
            <a:pPr marL="0" indent="0">
              <a:spcBef>
                <a:spcPts val="0"/>
              </a:spcBef>
              <a:buNone/>
            </a:pPr>
            <a:r>
              <a:rPr lang="en-US" sz="2000" dirty="0">
                <a:solidFill>
                  <a:srgbClr val="0065B0"/>
                </a:solidFill>
              </a:rPr>
              <a:t>🔬</a:t>
            </a:r>
            <a:r>
              <a:rPr lang="en-US" sz="2000" dirty="0"/>
              <a:t> Scientific research in medicine &amp; IT (3 years)</a:t>
            </a:r>
          </a:p>
          <a:p>
            <a:pPr>
              <a:spcBef>
                <a:spcPts val="0"/>
              </a:spcBef>
            </a:pPr>
            <a:endParaRPr lang="en-US" sz="2000" dirty="0"/>
          </a:p>
          <a:p>
            <a:pPr marL="0" indent="0">
              <a:spcBef>
                <a:spcPts val="0"/>
              </a:spcBef>
              <a:buNone/>
            </a:pPr>
            <a:r>
              <a:rPr lang="en-US" sz="2000" b="1" dirty="0"/>
              <a:t>Career</a:t>
            </a:r>
          </a:p>
          <a:p>
            <a:pPr marL="0" indent="0">
              <a:spcBef>
                <a:spcPts val="0"/>
              </a:spcBef>
              <a:buNone/>
            </a:pPr>
            <a:r>
              <a:rPr lang="en-US" sz="2000" dirty="0">
                <a:solidFill>
                  <a:srgbClr val="0065B0"/>
                </a:solidFill>
              </a:rPr>
              <a:t>👨</a:t>
            </a:r>
            <a:r>
              <a:rPr lang="en-US" sz="2000" dirty="0" smtClean="0">
                <a:solidFill>
                  <a:srgbClr val="0065B0"/>
                </a:solidFill>
              </a:rPr>
              <a:t>‍💻</a:t>
            </a:r>
            <a:r>
              <a:rPr lang="en-US" sz="2000" dirty="0" smtClean="0"/>
              <a:t> </a:t>
            </a:r>
            <a:r>
              <a:rPr lang="en-US" sz="2000" dirty="0"/>
              <a:t>Head of IT </a:t>
            </a:r>
            <a:r>
              <a:rPr lang="en-US" sz="2000" dirty="0" smtClean="0"/>
              <a:t>departments</a:t>
            </a:r>
            <a:r>
              <a:rPr lang="ru-RU" sz="2000" dirty="0" smtClean="0"/>
              <a:t> (</a:t>
            </a:r>
            <a:r>
              <a:rPr lang="en-US" sz="2000" dirty="0"/>
              <a:t>17 years</a:t>
            </a:r>
            <a:r>
              <a:rPr lang="ru-RU" sz="2000" dirty="0" smtClean="0"/>
              <a:t>)</a:t>
            </a:r>
            <a:endParaRPr lang="en-US" sz="2000" dirty="0"/>
          </a:p>
          <a:p>
            <a:pPr marL="0" indent="0">
              <a:spcBef>
                <a:spcPts val="0"/>
              </a:spcBef>
              <a:buNone/>
            </a:pPr>
            <a:r>
              <a:rPr lang="en-US" sz="2000" dirty="0">
                <a:solidFill>
                  <a:srgbClr val="0065B0"/>
                </a:solidFill>
              </a:rPr>
              <a:t>📋🔍</a:t>
            </a:r>
            <a:r>
              <a:rPr lang="en-US" sz="2000" dirty="0"/>
              <a:t> Internal </a:t>
            </a:r>
            <a:r>
              <a:rPr lang="en-US" sz="2000" dirty="0" smtClean="0"/>
              <a:t>auditor</a:t>
            </a:r>
            <a:r>
              <a:rPr lang="ru-RU" sz="2000" dirty="0" smtClean="0"/>
              <a:t> (</a:t>
            </a:r>
            <a:r>
              <a:rPr lang="en-US" sz="2000" dirty="0"/>
              <a:t>5 years</a:t>
            </a:r>
            <a:r>
              <a:rPr lang="ru-RU" sz="2000" dirty="0" smtClean="0"/>
              <a:t>)</a:t>
            </a:r>
            <a:endParaRPr lang="en-US" sz="2000" dirty="0"/>
          </a:p>
        </p:txBody>
      </p:sp>
      <p:sp>
        <p:nvSpPr>
          <p:cNvPr id="4" name="Title 1"/>
          <p:cNvSpPr txBox="1">
            <a:spLocks/>
          </p:cNvSpPr>
          <p:nvPr/>
        </p:nvSpPr>
        <p:spPr>
          <a:xfrm>
            <a:off x="419467" y="370332"/>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65B0"/>
                </a:solidFill>
              </a:rPr>
              <a:t>Professional activity</a:t>
            </a:r>
          </a:p>
        </p:txBody>
      </p:sp>
    </p:spTree>
    <p:extLst>
      <p:ext uri="{BB962C8B-B14F-4D97-AF65-F5344CB8AC3E}">
        <p14:creationId xmlns:p14="http://schemas.microsoft.com/office/powerpoint/2010/main" val="7031608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351733" y="815678"/>
            <a:ext cx="7015225" cy="4525963"/>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0"/>
              </a:spcBef>
              <a:buNone/>
            </a:pPr>
            <a:r>
              <a:rPr lang="en-US" sz="2000" dirty="0">
                <a:solidFill>
                  <a:srgbClr val="FF0000"/>
                </a:solidFill>
              </a:rPr>
              <a:t>🔥</a:t>
            </a:r>
            <a:r>
              <a:rPr lang="en-US" sz="2000" dirty="0"/>
              <a:t> Born during the fire </a:t>
            </a:r>
            <a:r>
              <a:rPr lang="en-US" sz="2800" dirty="0" smtClean="0">
                <a:solidFill>
                  <a:srgbClr val="7030A0"/>
                </a:solidFill>
                <a:sym typeface="Wingdings" panose="05000000000000000000" pitchFamily="2" charset="2"/>
              </a:rPr>
              <a:t></a:t>
            </a:r>
            <a:r>
              <a:rPr lang="en-US" sz="2000" dirty="0" smtClean="0"/>
              <a:t> </a:t>
            </a:r>
            <a:r>
              <a:rPr lang="en-US" sz="2000" dirty="0" smtClean="0"/>
              <a:t>moved </a:t>
            </a:r>
            <a:r>
              <a:rPr lang="en-US" sz="2000" dirty="0"/>
              <a:t>to </a:t>
            </a:r>
            <a:r>
              <a:rPr lang="en-US" sz="2000" b="1" dirty="0">
                <a:solidFill>
                  <a:srgbClr val="0065B0"/>
                </a:solidFill>
              </a:rPr>
              <a:t>❄</a:t>
            </a:r>
            <a:r>
              <a:rPr lang="ru-RU" sz="2000" dirty="0"/>
              <a:t> </a:t>
            </a:r>
            <a:r>
              <a:rPr lang="en-US" sz="2000" dirty="0"/>
              <a:t>Siberia with –50°C winters</a:t>
            </a:r>
          </a:p>
          <a:p>
            <a:pPr marL="0" indent="0">
              <a:lnSpc>
                <a:spcPct val="120000"/>
              </a:lnSpc>
              <a:spcBef>
                <a:spcPts val="0"/>
              </a:spcBef>
              <a:buNone/>
            </a:pPr>
            <a:r>
              <a:rPr lang="en-US" sz="2000" dirty="0">
                <a:solidFill>
                  <a:srgbClr val="FF0000"/>
                </a:solidFill>
              </a:rPr>
              <a:t>❤</a:t>
            </a:r>
            <a:r>
              <a:rPr lang="en-US" sz="2000" dirty="0"/>
              <a:t> Afraid of </a:t>
            </a:r>
            <a:r>
              <a:rPr lang="en-US" sz="2000" dirty="0" smtClean="0"/>
              <a:t>relationships, </a:t>
            </a:r>
            <a:r>
              <a:rPr lang="en-US" sz="2000" dirty="0"/>
              <a:t>virgin until 28 </a:t>
            </a:r>
            <a:r>
              <a:rPr lang="en-US" sz="2800" dirty="0">
                <a:solidFill>
                  <a:srgbClr val="7030A0"/>
                </a:solidFill>
                <a:sym typeface="Wingdings" panose="05000000000000000000" pitchFamily="2" charset="2"/>
              </a:rPr>
              <a:t></a:t>
            </a:r>
            <a:r>
              <a:rPr lang="en-US" sz="2000" dirty="0" smtClean="0"/>
              <a:t> </a:t>
            </a:r>
            <a:r>
              <a:rPr lang="en-US" sz="2000" dirty="0"/>
              <a:t>now I have 2 </a:t>
            </a:r>
            <a:r>
              <a:rPr lang="en-US" sz="2000" dirty="0" smtClean="0"/>
              <a:t>wives</a:t>
            </a:r>
          </a:p>
          <a:p>
            <a:pPr marL="0" indent="0">
              <a:lnSpc>
                <a:spcPct val="120000"/>
              </a:lnSpc>
              <a:spcBef>
                <a:spcPts val="0"/>
              </a:spcBef>
              <a:buNone/>
            </a:pPr>
            <a:r>
              <a:rPr lang="en-US" sz="2000" dirty="0" smtClean="0"/>
              <a:t>(</a:t>
            </a:r>
            <a:r>
              <a:rPr lang="en-US" sz="2000" dirty="0" smtClean="0"/>
              <a:t>1 </a:t>
            </a:r>
            <a:r>
              <a:rPr lang="en-US" sz="2000" dirty="0"/>
              <a:t>- </a:t>
            </a:r>
            <a:r>
              <a:rPr lang="en-US" sz="2000" dirty="0" smtClean="0"/>
              <a:t>ex) and </a:t>
            </a:r>
            <a:r>
              <a:rPr lang="en-US" sz="2000" dirty="0"/>
              <a:t>4 children</a:t>
            </a:r>
            <a:r>
              <a:rPr lang="ru-RU" sz="2000" dirty="0"/>
              <a:t>. </a:t>
            </a:r>
            <a:r>
              <a:rPr lang="en-US" sz="2000" dirty="0"/>
              <a:t>Youngest son (</a:t>
            </a:r>
            <a:r>
              <a:rPr lang="en-US" sz="2000" dirty="0">
                <a:solidFill>
                  <a:srgbClr val="996633"/>
                </a:solidFill>
              </a:rPr>
              <a:t>👶</a:t>
            </a:r>
            <a:r>
              <a:rPr lang="en-US" sz="2000" dirty="0"/>
              <a:t>) is 4 months</a:t>
            </a:r>
          </a:p>
          <a:p>
            <a:pPr marL="0" indent="0">
              <a:lnSpc>
                <a:spcPct val="120000"/>
              </a:lnSpc>
              <a:spcBef>
                <a:spcPts val="0"/>
              </a:spcBef>
              <a:buNone/>
            </a:pPr>
            <a:r>
              <a:rPr lang="en-US" sz="2000" dirty="0">
                <a:solidFill>
                  <a:srgbClr val="0070C0"/>
                </a:solidFill>
              </a:rPr>
              <a:t>🌍</a:t>
            </a:r>
            <a:r>
              <a:rPr lang="en-US" sz="2000" dirty="0"/>
              <a:t> Lived in rural Russia </a:t>
            </a:r>
            <a:r>
              <a:rPr lang="en-US" sz="2800" dirty="0">
                <a:solidFill>
                  <a:srgbClr val="7030A0"/>
                </a:solidFill>
                <a:sym typeface="Wingdings" panose="05000000000000000000" pitchFamily="2" charset="2"/>
              </a:rPr>
              <a:t> </a:t>
            </a:r>
            <a:r>
              <a:rPr lang="en-US" sz="2000" dirty="0"/>
              <a:t>now in the </a:t>
            </a:r>
            <a:r>
              <a:rPr lang="en-US" sz="2000" dirty="0" smtClean="0"/>
              <a:t>center of </a:t>
            </a:r>
            <a:r>
              <a:rPr lang="en-US" sz="2000" dirty="0"/>
              <a:t>Europe</a:t>
            </a:r>
          </a:p>
          <a:p>
            <a:pPr marL="0" indent="0">
              <a:lnSpc>
                <a:spcPct val="120000"/>
              </a:lnSpc>
              <a:spcBef>
                <a:spcPts val="0"/>
              </a:spcBef>
              <a:buNone/>
            </a:pPr>
            <a:r>
              <a:rPr lang="en-US" sz="2000" dirty="0" smtClean="0">
                <a:solidFill>
                  <a:srgbClr val="007E39"/>
                </a:solidFill>
              </a:rPr>
              <a:t>🎓</a:t>
            </a:r>
            <a:r>
              <a:rPr lang="en-US" sz="2000" dirty="0" smtClean="0"/>
              <a:t> </a:t>
            </a:r>
            <a:r>
              <a:rPr lang="en-US" sz="2000" dirty="0"/>
              <a:t>Graduated with an IT degree </a:t>
            </a:r>
            <a:r>
              <a:rPr lang="en-US" sz="2800" dirty="0">
                <a:solidFill>
                  <a:srgbClr val="7030A0"/>
                </a:solidFill>
                <a:sym typeface="Wingdings" panose="05000000000000000000" pitchFamily="2" charset="2"/>
              </a:rPr>
              <a:t></a:t>
            </a:r>
            <a:r>
              <a:rPr lang="en-US" sz="2000" dirty="0">
                <a:solidFill>
                  <a:srgbClr val="7030A0"/>
                </a:solidFill>
                <a:sym typeface="Wingdings" panose="05000000000000000000" pitchFamily="2" charset="2"/>
              </a:rPr>
              <a:t> </a:t>
            </a:r>
            <a:r>
              <a:rPr lang="en-US" sz="2000" dirty="0" smtClean="0"/>
              <a:t>didn’t have my </a:t>
            </a:r>
            <a:r>
              <a:rPr lang="en-US" sz="2000" dirty="0"/>
              <a:t>own </a:t>
            </a:r>
            <a:r>
              <a:rPr lang="en-US" sz="2000" dirty="0" smtClean="0"/>
              <a:t>computer. First </a:t>
            </a:r>
            <a:r>
              <a:rPr lang="en-US" sz="2000" dirty="0"/>
              <a:t>computers </a:t>
            </a:r>
            <a:r>
              <a:rPr lang="en-US" sz="2000" dirty="0" smtClean="0"/>
              <a:t>were </a:t>
            </a:r>
            <a:r>
              <a:rPr lang="en-US" sz="2000" dirty="0"/>
              <a:t>delivered by </a:t>
            </a:r>
            <a:r>
              <a:rPr lang="en-US" sz="2000" dirty="0" smtClean="0"/>
              <a:t>horse</a:t>
            </a:r>
          </a:p>
          <a:p>
            <a:pPr marL="0" indent="0">
              <a:lnSpc>
                <a:spcPct val="150000"/>
              </a:lnSpc>
              <a:spcBef>
                <a:spcPts val="0"/>
              </a:spcBef>
              <a:buNone/>
            </a:pPr>
            <a:endParaRPr lang="ru-RU" sz="2000" dirty="0"/>
          </a:p>
        </p:txBody>
      </p:sp>
      <p:sp>
        <p:nvSpPr>
          <p:cNvPr id="4" name="Title 1"/>
          <p:cNvSpPr txBox="1">
            <a:spLocks/>
          </p:cNvSpPr>
          <p:nvPr/>
        </p:nvSpPr>
        <p:spPr>
          <a:xfrm>
            <a:off x="351733" y="312758"/>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FF0000"/>
                </a:solidFill>
              </a:rPr>
              <a:t>Interesting facts</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48289" y="3582297"/>
            <a:ext cx="3393395" cy="2262263"/>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1970" y="3349593"/>
            <a:ext cx="232705" cy="232705"/>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23385" y="166446"/>
            <a:ext cx="1920615" cy="3025328"/>
          </a:xfrm>
          <a:prstGeom prst="rect">
            <a:avLst/>
          </a:prstGeom>
        </p:spPr>
      </p:pic>
    </p:spTree>
    <p:extLst>
      <p:ext uri="{BB962C8B-B14F-4D97-AF65-F5344CB8AC3E}">
        <p14:creationId xmlns:p14="http://schemas.microsoft.com/office/powerpoint/2010/main" val="42140499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419467" y="1344168"/>
            <a:ext cx="8089533" cy="4525963"/>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50000"/>
              </a:lnSpc>
              <a:spcBef>
                <a:spcPts val="0"/>
              </a:spcBef>
              <a:buNone/>
            </a:pPr>
            <a:endParaRPr lang="en-US" sz="2000" dirty="0" smtClean="0"/>
          </a:p>
        </p:txBody>
      </p:sp>
      <p:sp>
        <p:nvSpPr>
          <p:cNvPr id="4" name="Title 1"/>
          <p:cNvSpPr txBox="1">
            <a:spLocks/>
          </p:cNvSpPr>
          <p:nvPr/>
        </p:nvSpPr>
        <p:spPr>
          <a:xfrm>
            <a:off x="419467" y="338646"/>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smtClean="0">
                <a:solidFill>
                  <a:srgbClr val="7030A0"/>
                </a:solidFill>
              </a:rPr>
              <a:t>SPORTS &amp; COMPETITIONS</a:t>
            </a:r>
            <a:endParaRPr lang="en-US" sz="3600" dirty="0">
              <a:solidFill>
                <a:srgbClr val="7030A0"/>
              </a:solidFill>
            </a:endParaRPr>
          </a:p>
        </p:txBody>
      </p:sp>
      <p:sp>
        <p:nvSpPr>
          <p:cNvPr id="2" name="Rectangle 1"/>
          <p:cNvSpPr/>
          <p:nvPr/>
        </p:nvSpPr>
        <p:spPr>
          <a:xfrm>
            <a:off x="419467" y="841566"/>
            <a:ext cx="4254133" cy="4413516"/>
          </a:xfrm>
          <a:prstGeom prst="rect">
            <a:avLst/>
          </a:prstGeom>
        </p:spPr>
        <p:txBody>
          <a:bodyPr wrap="square">
            <a:spAutoFit/>
          </a:bodyPr>
          <a:lstStyle/>
          <a:p>
            <a:pPr>
              <a:lnSpc>
                <a:spcPct val="120000"/>
              </a:lnSpc>
            </a:pPr>
            <a:r>
              <a:rPr lang="en-US" dirty="0" smtClean="0"/>
              <a:t>Participated </a:t>
            </a:r>
            <a:r>
              <a:rPr lang="en-US" dirty="0"/>
              <a:t>in 20+ sports competitions</a:t>
            </a:r>
            <a:r>
              <a:rPr lang="ru-RU" dirty="0"/>
              <a:t>: </a:t>
            </a:r>
            <a:endParaRPr lang="en-US" dirty="0" smtClean="0"/>
          </a:p>
          <a:p>
            <a:pPr>
              <a:lnSpc>
                <a:spcPct val="120000"/>
              </a:lnSpc>
            </a:pPr>
            <a:r>
              <a:rPr lang="en-US" dirty="0" smtClean="0">
                <a:solidFill>
                  <a:schemeClr val="accent2">
                    <a:lumMod val="75000"/>
                  </a:schemeClr>
                </a:solidFill>
              </a:rPr>
              <a:t>⚽</a:t>
            </a:r>
            <a:r>
              <a:rPr lang="ru-RU" dirty="0" smtClean="0"/>
              <a:t> </a:t>
            </a:r>
            <a:r>
              <a:rPr lang="en-US" dirty="0" smtClean="0"/>
              <a:t>football</a:t>
            </a:r>
          </a:p>
          <a:p>
            <a:pPr>
              <a:lnSpc>
                <a:spcPct val="120000"/>
              </a:lnSpc>
            </a:pPr>
            <a:r>
              <a:rPr lang="en-US" dirty="0" smtClean="0">
                <a:solidFill>
                  <a:schemeClr val="accent2">
                    <a:lumMod val="75000"/>
                  </a:schemeClr>
                </a:solidFill>
              </a:rPr>
              <a:t>🏐</a:t>
            </a:r>
            <a:r>
              <a:rPr lang="ru-RU" dirty="0" smtClean="0"/>
              <a:t> </a:t>
            </a:r>
            <a:r>
              <a:rPr lang="en-US" dirty="0"/>
              <a:t>volleyball</a:t>
            </a:r>
            <a:br>
              <a:rPr lang="en-US" dirty="0"/>
            </a:br>
            <a:r>
              <a:rPr lang="en-US" dirty="0" smtClean="0">
                <a:solidFill>
                  <a:schemeClr val="accent2">
                    <a:lumMod val="75000"/>
                  </a:schemeClr>
                </a:solidFill>
              </a:rPr>
              <a:t>🏀</a:t>
            </a:r>
            <a:r>
              <a:rPr lang="en-US" dirty="0" smtClean="0"/>
              <a:t> basketball</a:t>
            </a:r>
            <a:r>
              <a:rPr lang="en-US" dirty="0"/>
              <a:t/>
            </a:r>
            <a:br>
              <a:rPr lang="en-US" dirty="0"/>
            </a:br>
            <a:r>
              <a:rPr lang="en-US" dirty="0" smtClean="0">
                <a:solidFill>
                  <a:schemeClr val="accent2">
                    <a:lumMod val="75000"/>
                  </a:schemeClr>
                </a:solidFill>
              </a:rPr>
              <a:t>♟</a:t>
            </a:r>
            <a:r>
              <a:rPr lang="en-US" dirty="0" smtClean="0"/>
              <a:t> chess</a:t>
            </a:r>
          </a:p>
          <a:p>
            <a:pPr>
              <a:lnSpc>
                <a:spcPct val="120000"/>
              </a:lnSpc>
            </a:pPr>
            <a:r>
              <a:rPr lang="en-US" dirty="0" smtClean="0">
                <a:solidFill>
                  <a:schemeClr val="accent2">
                    <a:lumMod val="75000"/>
                  </a:schemeClr>
                </a:solidFill>
              </a:rPr>
              <a:t>🏊</a:t>
            </a:r>
            <a:r>
              <a:rPr lang="en-US" dirty="0" smtClean="0"/>
              <a:t> swimming</a:t>
            </a:r>
            <a:endParaRPr lang="en-US" dirty="0"/>
          </a:p>
          <a:p>
            <a:pPr>
              <a:lnSpc>
                <a:spcPct val="120000"/>
              </a:lnSpc>
            </a:pPr>
            <a:r>
              <a:rPr lang="en-US" dirty="0" smtClean="0">
                <a:solidFill>
                  <a:schemeClr val="accent2">
                    <a:lumMod val="75000"/>
                  </a:schemeClr>
                </a:solidFill>
              </a:rPr>
              <a:t>🏒</a:t>
            </a:r>
            <a:r>
              <a:rPr lang="en-US" dirty="0" smtClean="0"/>
              <a:t> hockey</a:t>
            </a:r>
          </a:p>
          <a:p>
            <a:pPr>
              <a:lnSpc>
                <a:spcPct val="120000"/>
              </a:lnSpc>
            </a:pPr>
            <a:r>
              <a:rPr lang="en-US" dirty="0" smtClean="0">
                <a:solidFill>
                  <a:schemeClr val="accent2">
                    <a:lumMod val="75000"/>
                  </a:schemeClr>
                </a:solidFill>
              </a:rPr>
              <a:t>🎯</a:t>
            </a:r>
            <a:r>
              <a:rPr lang="en-US" dirty="0" smtClean="0"/>
              <a:t> darts</a:t>
            </a:r>
            <a:endParaRPr lang="ru-RU" dirty="0" smtClean="0"/>
          </a:p>
          <a:p>
            <a:pPr>
              <a:lnSpc>
                <a:spcPct val="120000"/>
              </a:lnSpc>
            </a:pPr>
            <a:r>
              <a:rPr lang="en-US" dirty="0" smtClean="0">
                <a:solidFill>
                  <a:schemeClr val="accent2">
                    <a:lumMod val="75000"/>
                  </a:schemeClr>
                </a:solidFill>
              </a:rPr>
              <a:t>🏏</a:t>
            </a:r>
            <a:r>
              <a:rPr lang="en-US" dirty="0" smtClean="0"/>
              <a:t> </a:t>
            </a:r>
            <a:r>
              <a:rPr lang="en-US" dirty="0" err="1"/>
              <a:t>Lapta</a:t>
            </a:r>
            <a:endParaRPr lang="en-US" dirty="0"/>
          </a:p>
          <a:p>
            <a:pPr>
              <a:lnSpc>
                <a:spcPct val="120000"/>
              </a:lnSpc>
            </a:pPr>
            <a:r>
              <a:rPr lang="ru-RU" dirty="0" smtClean="0"/>
              <a:t>	</a:t>
            </a:r>
            <a:r>
              <a:rPr lang="en-US" dirty="0" err="1" smtClean="0"/>
              <a:t>Kubb</a:t>
            </a:r>
            <a:r>
              <a:rPr lang="en-US" dirty="0" smtClean="0"/>
              <a:t> </a:t>
            </a:r>
            <a:r>
              <a:rPr lang="en-US" dirty="0"/>
              <a:t>— “Viking </a:t>
            </a:r>
            <a:r>
              <a:rPr lang="en-US" dirty="0" smtClean="0"/>
              <a:t>chess”</a:t>
            </a:r>
          </a:p>
          <a:p>
            <a:pPr>
              <a:lnSpc>
                <a:spcPct val="120000"/>
              </a:lnSpc>
            </a:pPr>
            <a:r>
              <a:rPr lang="en-US" dirty="0" smtClean="0">
                <a:solidFill>
                  <a:schemeClr val="accent2">
                    <a:lumMod val="75000"/>
                  </a:schemeClr>
                </a:solidFill>
              </a:rPr>
              <a:t>🏃</a:t>
            </a:r>
            <a:r>
              <a:rPr lang="en-US" dirty="0"/>
              <a:t>‍</a:t>
            </a:r>
            <a:r>
              <a:rPr lang="en-US" dirty="0" smtClean="0"/>
              <a:t> 10 Miles in Antwerp</a:t>
            </a:r>
            <a:br>
              <a:rPr lang="en-US" dirty="0" smtClean="0"/>
            </a:br>
            <a:r>
              <a:rPr lang="en-US" dirty="0" smtClean="0"/>
              <a:t>Always </a:t>
            </a:r>
            <a:r>
              <a:rPr lang="en-US" dirty="0"/>
              <a:t>compete with no </a:t>
            </a:r>
            <a:r>
              <a:rPr lang="en-US" dirty="0" smtClean="0"/>
              <a:t>training</a:t>
            </a:r>
            <a:r>
              <a:rPr lang="ru-RU" dirty="0" smtClean="0"/>
              <a:t>.</a:t>
            </a:r>
            <a:endParaRPr lang="en-US" dirty="0"/>
          </a:p>
          <a:p>
            <a:pPr>
              <a:lnSpc>
                <a:spcPct val="120000"/>
              </a:lnSpc>
            </a:pPr>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3267" y="186267"/>
            <a:ext cx="3638550" cy="4851400"/>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4350" y="3848101"/>
            <a:ext cx="330199" cy="330199"/>
          </a:xfrm>
          <a:prstGeom prst="rect">
            <a:avLst/>
          </a:prstGeom>
        </p:spPr>
      </p:pic>
    </p:spTree>
    <p:extLst>
      <p:ext uri="{BB962C8B-B14F-4D97-AF65-F5344CB8AC3E}">
        <p14:creationId xmlns:p14="http://schemas.microsoft.com/office/powerpoint/2010/main" val="22955207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419467" y="1344168"/>
            <a:ext cx="8089533" cy="4525963"/>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50000"/>
              </a:lnSpc>
              <a:spcBef>
                <a:spcPts val="0"/>
              </a:spcBef>
              <a:buNone/>
            </a:pPr>
            <a:endParaRPr lang="en-US" sz="2000" dirty="0" smtClean="0"/>
          </a:p>
        </p:txBody>
      </p:sp>
      <p:sp>
        <p:nvSpPr>
          <p:cNvPr id="4" name="Title 1"/>
          <p:cNvSpPr txBox="1">
            <a:spLocks/>
          </p:cNvSpPr>
          <p:nvPr/>
        </p:nvSpPr>
        <p:spPr>
          <a:xfrm>
            <a:off x="419467" y="338646"/>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smtClean="0">
                <a:solidFill>
                  <a:srgbClr val="9A7500"/>
                </a:solidFill>
              </a:rPr>
              <a:t>HOBBIES</a:t>
            </a:r>
            <a:endParaRPr lang="en-US" sz="3600" dirty="0">
              <a:solidFill>
                <a:srgbClr val="9A7500"/>
              </a:solidFill>
            </a:endParaRPr>
          </a:p>
        </p:txBody>
      </p:sp>
      <p:sp>
        <p:nvSpPr>
          <p:cNvPr id="2" name="Rectangle 1"/>
          <p:cNvSpPr/>
          <p:nvPr/>
        </p:nvSpPr>
        <p:spPr>
          <a:xfrm>
            <a:off x="419467" y="854166"/>
            <a:ext cx="8377400" cy="3487108"/>
          </a:xfrm>
          <a:prstGeom prst="rect">
            <a:avLst/>
          </a:prstGeom>
        </p:spPr>
        <p:txBody>
          <a:bodyPr wrap="square">
            <a:spAutoFit/>
          </a:bodyPr>
          <a:lstStyle/>
          <a:p>
            <a:pPr>
              <a:lnSpc>
                <a:spcPct val="130000"/>
              </a:lnSpc>
            </a:pPr>
            <a:r>
              <a:rPr lang="ru-RU" dirty="0" smtClean="0"/>
              <a:t>	</a:t>
            </a:r>
            <a:r>
              <a:rPr lang="en-US" dirty="0" smtClean="0"/>
              <a:t>Music </a:t>
            </a:r>
            <a:r>
              <a:rPr lang="en-US" dirty="0"/>
              <a:t>school (balalaika)</a:t>
            </a:r>
            <a:r>
              <a:rPr lang="ru-RU" dirty="0"/>
              <a:t>, </a:t>
            </a:r>
            <a:r>
              <a:rPr lang="en-US" dirty="0">
                <a:solidFill>
                  <a:srgbClr val="996633"/>
                </a:solidFill>
              </a:rPr>
              <a:t>🎤</a:t>
            </a:r>
            <a:r>
              <a:rPr lang="en-US" dirty="0"/>
              <a:t> Sang in a choir</a:t>
            </a:r>
            <a:r>
              <a:rPr lang="ru-RU" dirty="0"/>
              <a:t>, </a:t>
            </a:r>
            <a:r>
              <a:rPr lang="en-US" dirty="0">
                <a:solidFill>
                  <a:srgbClr val="996633"/>
                </a:solidFill>
              </a:rPr>
              <a:t>🎸</a:t>
            </a:r>
            <a:r>
              <a:rPr lang="ru-RU" dirty="0"/>
              <a:t> </a:t>
            </a:r>
            <a:r>
              <a:rPr lang="en-US" dirty="0" smtClean="0"/>
              <a:t>play </a:t>
            </a:r>
            <a:r>
              <a:rPr lang="en-US" dirty="0"/>
              <a:t>guitar</a:t>
            </a:r>
          </a:p>
          <a:p>
            <a:pPr>
              <a:lnSpc>
                <a:spcPct val="130000"/>
              </a:lnSpc>
            </a:pPr>
            <a:r>
              <a:rPr lang="en-US" dirty="0">
                <a:solidFill>
                  <a:srgbClr val="996633"/>
                </a:solidFill>
              </a:rPr>
              <a:t>💆</a:t>
            </a:r>
            <a:r>
              <a:rPr lang="en-US" dirty="0"/>
              <a:t> </a:t>
            </a:r>
            <a:r>
              <a:rPr lang="en-US" dirty="0" smtClean="0"/>
              <a:t>Completed massage </a:t>
            </a:r>
            <a:r>
              <a:rPr lang="en-US" dirty="0"/>
              <a:t>courses</a:t>
            </a:r>
          </a:p>
          <a:p>
            <a:pPr>
              <a:lnSpc>
                <a:spcPct val="130000"/>
              </a:lnSpc>
            </a:pPr>
            <a:r>
              <a:rPr lang="en-US" dirty="0">
                <a:solidFill>
                  <a:srgbClr val="996633"/>
                </a:solidFill>
              </a:rPr>
              <a:t>✈</a:t>
            </a:r>
            <a:r>
              <a:rPr lang="en-US" dirty="0"/>
              <a:t> </a:t>
            </a:r>
            <a:r>
              <a:rPr lang="en-US" dirty="0" smtClean="0"/>
              <a:t>Travel </a:t>
            </a:r>
            <a:r>
              <a:rPr lang="en-US" dirty="0"/>
              <a:t>&amp; </a:t>
            </a:r>
            <a:r>
              <a:rPr lang="en-US" dirty="0" smtClean="0"/>
              <a:t>Adventure (visited </a:t>
            </a:r>
            <a:r>
              <a:rPr lang="en-US" dirty="0"/>
              <a:t>~35 </a:t>
            </a:r>
            <a:r>
              <a:rPr lang="en-US" dirty="0" smtClean="0"/>
              <a:t>countries)</a:t>
            </a:r>
            <a:endParaRPr lang="en-US" dirty="0"/>
          </a:p>
          <a:p>
            <a:pPr>
              <a:lnSpc>
                <a:spcPct val="130000"/>
              </a:lnSpc>
            </a:pPr>
            <a:r>
              <a:rPr lang="ru-RU" dirty="0"/>
              <a:t> </a:t>
            </a:r>
            <a:r>
              <a:rPr lang="ru-RU" dirty="0" smtClean="0"/>
              <a:t>    </a:t>
            </a:r>
            <a:r>
              <a:rPr lang="en-US" dirty="0" smtClean="0"/>
              <a:t>Hiking </a:t>
            </a:r>
            <a:r>
              <a:rPr lang="en-US" dirty="0"/>
              <a:t>and trekking</a:t>
            </a:r>
          </a:p>
          <a:p>
            <a:pPr>
              <a:lnSpc>
                <a:spcPct val="130000"/>
              </a:lnSpc>
            </a:pPr>
            <a:r>
              <a:rPr lang="en-US" dirty="0">
                <a:solidFill>
                  <a:srgbClr val="996633"/>
                </a:solidFill>
              </a:rPr>
              <a:t>🌄</a:t>
            </a:r>
            <a:r>
              <a:rPr lang="en-US" dirty="0"/>
              <a:t> </a:t>
            </a:r>
            <a:r>
              <a:rPr lang="en-US" dirty="0" smtClean="0"/>
              <a:t>Mountain </a:t>
            </a:r>
            <a:r>
              <a:rPr lang="en-US" dirty="0"/>
              <a:t>climbing</a:t>
            </a:r>
          </a:p>
          <a:p>
            <a:pPr>
              <a:lnSpc>
                <a:spcPct val="130000"/>
              </a:lnSpc>
            </a:pPr>
            <a:r>
              <a:rPr lang="en-US" dirty="0">
                <a:solidFill>
                  <a:srgbClr val="996633"/>
                </a:solidFill>
              </a:rPr>
              <a:t>🌊</a:t>
            </a:r>
            <a:r>
              <a:rPr lang="en-US" dirty="0"/>
              <a:t> Rafting</a:t>
            </a:r>
          </a:p>
          <a:p>
            <a:pPr>
              <a:lnSpc>
                <a:spcPct val="130000"/>
              </a:lnSpc>
            </a:pPr>
            <a:r>
              <a:rPr lang="en-US" dirty="0">
                <a:solidFill>
                  <a:srgbClr val="996633"/>
                </a:solidFill>
              </a:rPr>
              <a:t>📚</a:t>
            </a:r>
            <a:r>
              <a:rPr lang="en-US" dirty="0"/>
              <a:t> </a:t>
            </a:r>
            <a:r>
              <a:rPr lang="en-US" dirty="0" smtClean="0"/>
              <a:t>Reading</a:t>
            </a:r>
            <a:endParaRPr lang="ru-RU" dirty="0" smtClean="0"/>
          </a:p>
          <a:p>
            <a:pPr>
              <a:lnSpc>
                <a:spcPct val="130000"/>
              </a:lnSpc>
            </a:pPr>
            <a:r>
              <a:rPr lang="en-US" dirty="0"/>
              <a:t> </a:t>
            </a:r>
            <a:r>
              <a:rPr lang="en-US" dirty="0" smtClean="0"/>
              <a:t>    Intellectual </a:t>
            </a:r>
            <a:r>
              <a:rPr lang="en-US" dirty="0"/>
              <a:t>games</a:t>
            </a:r>
            <a:r>
              <a:rPr lang="ru-RU" dirty="0"/>
              <a:t>: </a:t>
            </a:r>
            <a:r>
              <a:rPr lang="en-US" dirty="0"/>
              <a:t>I </a:t>
            </a:r>
            <a:r>
              <a:rPr lang="en-US" dirty="0" smtClean="0"/>
              <a:t>helped organize </a:t>
            </a:r>
            <a:r>
              <a:rPr lang="en-US" dirty="0"/>
              <a:t>the first Russian-speaking quiz in </a:t>
            </a:r>
            <a:r>
              <a:rPr lang="en-US" dirty="0" smtClean="0"/>
              <a:t>Brussels</a:t>
            </a:r>
          </a:p>
          <a:p>
            <a:pPr>
              <a:lnSpc>
                <a:spcPct val="130000"/>
              </a:lnSpc>
              <a:spcBef>
                <a:spcPts val="1200"/>
              </a:spcBef>
            </a:pPr>
            <a:r>
              <a:rPr lang="en-US" dirty="0" smtClean="0"/>
              <a:t>      </a:t>
            </a:r>
            <a:r>
              <a:rPr lang="en-US" u="sng" dirty="0" smtClean="0"/>
              <a:t>Alcohol consumption</a:t>
            </a:r>
            <a:r>
              <a:rPr lang="ru-RU" dirty="0" smtClean="0"/>
              <a:t>:</a:t>
            </a:r>
            <a:endParaRPr lang="en-US"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523" y="2016396"/>
            <a:ext cx="279400" cy="279400"/>
          </a:xfrm>
          <a:prstGeom prst="rect">
            <a:avLst/>
          </a:prstGeom>
        </p:spPr>
      </p:pic>
      <p:pic>
        <p:nvPicPr>
          <p:cNvPr id="5" name="Picture 4"/>
          <p:cNvPicPr>
            <a:picLocks noChangeAspect="1"/>
          </p:cNvPicPr>
          <p:nvPr/>
        </p:nvPicPr>
        <p:blipFill>
          <a:blip r:embed="rId5"/>
          <a:stretch>
            <a:fillRect/>
          </a:stretch>
        </p:blipFill>
        <p:spPr>
          <a:xfrm>
            <a:off x="489317" y="936623"/>
            <a:ext cx="415479" cy="250872"/>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9317" y="3424908"/>
            <a:ext cx="279400" cy="278672"/>
          </a:xfrm>
          <a:prstGeom prst="rect">
            <a:avLst/>
          </a:prstGeom>
        </p:spPr>
      </p:pic>
      <p:graphicFrame>
        <p:nvGraphicFramePr>
          <p:cNvPr id="9" name="Content Placeholder 5"/>
          <p:cNvGraphicFramePr>
            <a:graphicFrameLocks/>
          </p:cNvGraphicFramePr>
          <p:nvPr>
            <p:extLst>
              <p:ext uri="{D42A27DB-BD31-4B8C-83A1-F6EECF244321}">
                <p14:modId xmlns:p14="http://schemas.microsoft.com/office/powerpoint/2010/main" val="2118847254"/>
              </p:ext>
            </p:extLst>
          </p:nvPr>
        </p:nvGraphicFramePr>
        <p:xfrm>
          <a:off x="481523" y="3703580"/>
          <a:ext cx="8315344" cy="2396881"/>
        </p:xfrm>
        <a:graphic>
          <a:graphicData uri="http://schemas.openxmlformats.org/drawingml/2006/chart">
            <c:chart xmlns:c="http://schemas.openxmlformats.org/drawingml/2006/chart" xmlns:r="http://schemas.openxmlformats.org/officeDocument/2006/relationships" r:id="rId7"/>
          </a:graphicData>
        </a:graphic>
      </p:graphicFrame>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530810" y="3899473"/>
            <a:ext cx="230113" cy="350500"/>
          </a:xfrm>
          <a:prstGeom prst="rect">
            <a:avLst/>
          </a:prstGeom>
        </p:spPr>
      </p:pic>
      <p:cxnSp>
        <p:nvCxnSpPr>
          <p:cNvPr id="11" name="Straight Connector 10"/>
          <p:cNvCxnSpPr/>
          <p:nvPr/>
        </p:nvCxnSpPr>
        <p:spPr>
          <a:xfrm>
            <a:off x="4056611" y="4190913"/>
            <a:ext cx="0" cy="1554480"/>
          </a:xfrm>
          <a:prstGeom prst="line">
            <a:avLst/>
          </a:prstGeom>
          <a:ln w="15875">
            <a:solidFill>
              <a:srgbClr val="002060"/>
            </a:solidFill>
            <a:prstDash val="lgDash"/>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3266440" y="4505960"/>
            <a:ext cx="790171" cy="0"/>
          </a:xfrm>
          <a:prstGeom prst="straightConnector1">
            <a:avLst/>
          </a:prstGeom>
          <a:ln>
            <a:solidFill>
              <a:srgbClr val="00206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253971" y="3862781"/>
            <a:ext cx="815340" cy="307777"/>
          </a:xfrm>
          <a:prstGeom prst="rect">
            <a:avLst/>
          </a:prstGeom>
          <a:noFill/>
        </p:spPr>
        <p:txBody>
          <a:bodyPr wrap="square" rtlCol="0">
            <a:spAutoFit/>
          </a:bodyPr>
          <a:lstStyle/>
          <a:p>
            <a:r>
              <a:rPr lang="en-US" sz="1400" b="1" dirty="0" smtClean="0">
                <a:solidFill>
                  <a:srgbClr val="002060"/>
                </a:solidFill>
              </a:rPr>
              <a:t>student</a:t>
            </a:r>
            <a:endParaRPr lang="en-US" sz="1400" b="1" dirty="0">
              <a:solidFill>
                <a:srgbClr val="002060"/>
              </a:solidFill>
            </a:endParaRPr>
          </a:p>
        </p:txBody>
      </p:sp>
      <p:cxnSp>
        <p:nvCxnSpPr>
          <p:cNvPr id="14" name="Straight Connector 13"/>
          <p:cNvCxnSpPr/>
          <p:nvPr/>
        </p:nvCxnSpPr>
        <p:spPr>
          <a:xfrm flipV="1">
            <a:off x="609600" y="3792480"/>
            <a:ext cx="8072120" cy="0"/>
          </a:xfrm>
          <a:prstGeom prst="line">
            <a:avLst/>
          </a:prstGeom>
          <a:ln>
            <a:solidFill>
              <a:srgbClr val="002060"/>
            </a:solidFill>
            <a:prstDash val="sysDas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352011" y="4190913"/>
            <a:ext cx="0" cy="1554480"/>
          </a:xfrm>
          <a:prstGeom prst="line">
            <a:avLst/>
          </a:prstGeom>
          <a:ln w="15875">
            <a:solidFill>
              <a:srgbClr val="002060"/>
            </a:solidFill>
            <a:prstDash val="lgDash"/>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V="1">
            <a:off x="4069147" y="4505960"/>
            <a:ext cx="1282864" cy="3810"/>
          </a:xfrm>
          <a:prstGeom prst="straightConnector1">
            <a:avLst/>
          </a:prstGeom>
          <a:ln>
            <a:solidFill>
              <a:srgbClr val="00206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V="1">
            <a:off x="5352012" y="4497947"/>
            <a:ext cx="3329708" cy="5080"/>
          </a:xfrm>
          <a:prstGeom prst="straightConnector1">
            <a:avLst/>
          </a:prstGeom>
          <a:ln>
            <a:solidFill>
              <a:srgbClr val="00206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245666" y="3864762"/>
            <a:ext cx="945477" cy="307777"/>
          </a:xfrm>
          <a:prstGeom prst="rect">
            <a:avLst/>
          </a:prstGeom>
          <a:noFill/>
        </p:spPr>
        <p:txBody>
          <a:bodyPr wrap="square" rtlCol="0">
            <a:spAutoFit/>
          </a:bodyPr>
          <a:lstStyle/>
          <a:p>
            <a:r>
              <a:rPr lang="en-US" sz="1400" b="1" dirty="0" smtClean="0">
                <a:solidFill>
                  <a:srgbClr val="002060"/>
                </a:solidFill>
              </a:rPr>
              <a:t>freedom</a:t>
            </a:r>
            <a:endParaRPr lang="en-US" sz="1400" b="1" dirty="0">
              <a:solidFill>
                <a:srgbClr val="002060"/>
              </a:solidFill>
            </a:endParaRPr>
          </a:p>
        </p:txBody>
      </p:sp>
      <p:sp>
        <p:nvSpPr>
          <p:cNvPr id="23" name="TextBox 22"/>
          <p:cNvSpPr txBox="1"/>
          <p:nvPr/>
        </p:nvSpPr>
        <p:spPr>
          <a:xfrm>
            <a:off x="6533803" y="3864762"/>
            <a:ext cx="1110596" cy="307777"/>
          </a:xfrm>
          <a:prstGeom prst="rect">
            <a:avLst/>
          </a:prstGeom>
          <a:noFill/>
        </p:spPr>
        <p:txBody>
          <a:bodyPr wrap="square" rtlCol="0">
            <a:spAutoFit/>
          </a:bodyPr>
          <a:lstStyle/>
          <a:p>
            <a:r>
              <a:rPr lang="en-US" sz="1400" b="1" dirty="0">
                <a:solidFill>
                  <a:srgbClr val="002060"/>
                </a:solidFill>
              </a:rPr>
              <a:t>f</a:t>
            </a:r>
            <a:r>
              <a:rPr lang="en-US" sz="1400" b="1" dirty="0" smtClean="0">
                <a:solidFill>
                  <a:srgbClr val="002060"/>
                </a:solidFill>
              </a:rPr>
              <a:t>amily </a:t>
            </a:r>
            <a:r>
              <a:rPr lang="en-US" sz="1400" b="1" dirty="0">
                <a:solidFill>
                  <a:srgbClr val="002060"/>
                </a:solidFill>
              </a:rPr>
              <a:t>man</a:t>
            </a:r>
          </a:p>
        </p:txBody>
      </p:sp>
    </p:spTree>
    <p:extLst>
      <p:ext uri="{BB962C8B-B14F-4D97-AF65-F5344CB8AC3E}">
        <p14:creationId xmlns:p14="http://schemas.microsoft.com/office/powerpoint/2010/main" val="28892946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952500" y="2183892"/>
            <a:ext cx="7213599" cy="502920"/>
          </a:xfrm>
          <a:prstGeom prst="rect">
            <a:avLst/>
          </a:prstGeom>
        </p:spPr>
        <p:txBody>
          <a:bodyPr>
            <a:noAutofit/>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algn="ctr"/>
            <a:r>
              <a:rPr lang="en-US" sz="4000" dirty="0">
                <a:solidFill>
                  <a:srgbClr val="002060"/>
                </a:solidFill>
              </a:rPr>
              <a:t>A/B Testing Fundamentals</a:t>
            </a:r>
          </a:p>
        </p:txBody>
      </p:sp>
    </p:spTree>
    <p:extLst>
      <p:ext uri="{BB962C8B-B14F-4D97-AF65-F5344CB8AC3E}">
        <p14:creationId xmlns:p14="http://schemas.microsoft.com/office/powerpoint/2010/main" val="25047034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txBox="1">
            <a:spLocks/>
          </p:cNvSpPr>
          <p:nvPr/>
        </p:nvSpPr>
        <p:spPr>
          <a:xfrm>
            <a:off x="5399774" y="1067080"/>
            <a:ext cx="3397717" cy="353379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spcBef>
                <a:spcPts val="300"/>
              </a:spcBef>
              <a:buNone/>
            </a:pPr>
            <a:r>
              <a:rPr lang="en-US" sz="2000" b="1" dirty="0">
                <a:solidFill>
                  <a:srgbClr val="7030A0"/>
                </a:solidFill>
              </a:rPr>
              <a:t>A – Control group</a:t>
            </a:r>
            <a:r>
              <a:rPr lang="en-US" sz="2000" dirty="0">
                <a:solidFill>
                  <a:srgbClr val="7030A0"/>
                </a:solidFill>
              </a:rPr>
              <a:t> </a:t>
            </a:r>
            <a:r>
              <a:rPr lang="en-US" sz="2000" dirty="0">
                <a:solidFill>
                  <a:srgbClr val="002060"/>
                </a:solidFill>
              </a:rPr>
              <a:t>- The group on which the old intervention A </a:t>
            </a:r>
            <a:r>
              <a:rPr lang="en-US" sz="2000" dirty="0" smtClean="0">
                <a:solidFill>
                  <a:srgbClr val="002060"/>
                </a:solidFill>
              </a:rPr>
              <a:t>remains</a:t>
            </a:r>
            <a:r>
              <a:rPr lang="ru-RU" sz="2000" dirty="0" smtClean="0">
                <a:solidFill>
                  <a:srgbClr val="002060"/>
                </a:solidFill>
              </a:rPr>
              <a:t>.</a:t>
            </a:r>
            <a:endParaRPr lang="en-US" sz="2000" dirty="0" smtClean="0">
              <a:solidFill>
                <a:srgbClr val="002060"/>
              </a:solidFill>
            </a:endParaRPr>
          </a:p>
          <a:p>
            <a:pPr marL="0" indent="0">
              <a:lnSpc>
                <a:spcPct val="120000"/>
              </a:lnSpc>
              <a:spcBef>
                <a:spcPts val="300"/>
              </a:spcBef>
              <a:buNone/>
            </a:pPr>
            <a:r>
              <a:rPr lang="en-US" sz="2000" b="1" dirty="0" smtClean="0">
                <a:solidFill>
                  <a:srgbClr val="D88028"/>
                </a:solidFill>
              </a:rPr>
              <a:t>B – Test </a:t>
            </a:r>
            <a:r>
              <a:rPr lang="en-US" sz="2000" b="1" dirty="0">
                <a:solidFill>
                  <a:srgbClr val="D88028"/>
                </a:solidFill>
              </a:rPr>
              <a:t>group</a:t>
            </a:r>
            <a:r>
              <a:rPr lang="en-US" sz="2000" dirty="0">
                <a:solidFill>
                  <a:srgbClr val="D88028"/>
                </a:solidFill>
              </a:rPr>
              <a:t> </a:t>
            </a:r>
            <a:r>
              <a:rPr lang="en-US" sz="2000" dirty="0" smtClean="0">
                <a:solidFill>
                  <a:srgbClr val="002060"/>
                </a:solidFill>
              </a:rPr>
              <a:t>– the </a:t>
            </a:r>
            <a:r>
              <a:rPr lang="en-US" sz="2000" dirty="0">
                <a:solidFill>
                  <a:srgbClr val="002060"/>
                </a:solidFill>
              </a:rPr>
              <a:t>group on which the new intervention B is </a:t>
            </a:r>
            <a:r>
              <a:rPr lang="en-US" sz="2000" dirty="0" smtClean="0">
                <a:solidFill>
                  <a:srgbClr val="002060"/>
                </a:solidFill>
              </a:rPr>
              <a:t>tested</a:t>
            </a:r>
            <a:endParaRPr lang="en-US" sz="2000" dirty="0">
              <a:solidFill>
                <a:srgbClr val="002060"/>
              </a:solidFill>
            </a:endParaRPr>
          </a:p>
        </p:txBody>
      </p:sp>
      <p:sp>
        <p:nvSpPr>
          <p:cNvPr id="4" name="Title 1"/>
          <p:cNvSpPr txBox="1">
            <a:spLocks/>
          </p:cNvSpPr>
          <p:nvPr/>
        </p:nvSpPr>
        <p:spPr>
          <a:xfrm>
            <a:off x="419467" y="408833"/>
            <a:ext cx="7772400" cy="502920"/>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200" b="0"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sz="3600" dirty="0">
                <a:solidFill>
                  <a:srgbClr val="002060"/>
                </a:solidFill>
              </a:rPr>
              <a:t>What Is A/B Testing?</a:t>
            </a:r>
          </a:p>
        </p:txBody>
      </p:sp>
      <p:cxnSp>
        <p:nvCxnSpPr>
          <p:cNvPr id="9" name="Straight Connector 8"/>
          <p:cNvCxnSpPr/>
          <p:nvPr/>
        </p:nvCxnSpPr>
        <p:spPr>
          <a:xfrm>
            <a:off x="559033" y="911753"/>
            <a:ext cx="7882323" cy="0"/>
          </a:xfrm>
          <a:prstGeom prst="line">
            <a:avLst/>
          </a:prstGeom>
          <a:ln w="12700"/>
        </p:spPr>
        <p:style>
          <a:lnRef idx="1">
            <a:schemeClr val="dk1"/>
          </a:lnRef>
          <a:fillRef idx="0">
            <a:schemeClr val="dk1"/>
          </a:fillRef>
          <a:effectRef idx="0">
            <a:schemeClr val="dk1"/>
          </a:effectRef>
          <a:fontRef idx="minor">
            <a:schemeClr val="tx1"/>
          </a:fontRef>
        </p:style>
      </p:cxn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033" y="1067081"/>
            <a:ext cx="4582948" cy="4582948"/>
          </a:xfrm>
          <a:prstGeom prst="rect">
            <a:avLst/>
          </a:prstGeom>
        </p:spPr>
      </p:pic>
    </p:spTree>
    <p:extLst>
      <p:ext uri="{BB962C8B-B14F-4D97-AF65-F5344CB8AC3E}">
        <p14:creationId xmlns:p14="http://schemas.microsoft.com/office/powerpoint/2010/main" val="844699566"/>
      </p:ext>
    </p:extLst>
  </p:cSld>
  <p:clrMapOvr>
    <a:masterClrMapping/>
  </p:clrMapOvr>
  <p:timing>
    <p:tnLst>
      <p:par>
        <p:cTn id="1" dur="indefinite" restart="never" nodeType="tmRoot"/>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TM10001114[[fn=Gallery]]</Template>
  <TotalTime>867</TotalTime>
  <Words>3937</Words>
  <Application>Microsoft Office PowerPoint</Application>
  <PresentationFormat>On-screen Show (4:3)</PresentationFormat>
  <Paragraphs>366</Paragraphs>
  <Slides>39</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Gill Sans MT</vt:lpstr>
      <vt:lpstr>Google Sans Text</vt:lpstr>
      <vt:lpstr>Wingdings</vt:lpstr>
      <vt:lpstr>Gallery</vt:lpstr>
      <vt:lpstr>A/B Testing Fundamentals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Учеба и наука</vt:lpstr>
      <vt:lpstr>Интересные факты</vt:lpstr>
      <vt:lpstr>Распределение конверсий</vt:lpstr>
      <vt:lpstr>Доверительные интервалы</vt:lpstr>
      <vt:lpstr>Bootstrap распределение разницы</vt:lpstr>
      <vt:lpstr>Интерактивный кейс: тест баннера</vt:lpstr>
      <vt:lpstr>PowerPoint Presentation</vt:lpstr>
      <vt:lpstr>Confidence Intervals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 Testing</dc:title>
  <dc:subject/>
  <dc:creator>User</dc:creator>
  <cp:keywords/>
  <dc:description>generated using python-pptx</dc:description>
  <cp:lastModifiedBy>User</cp:lastModifiedBy>
  <cp:revision>70</cp:revision>
  <dcterms:created xsi:type="dcterms:W3CDTF">2013-01-27T09:14:16Z</dcterms:created>
  <dcterms:modified xsi:type="dcterms:W3CDTF">2025-12-14T23:03:40Z</dcterms:modified>
  <cp:category/>
</cp:coreProperties>
</file>

<file path=docProps/thumbnail.jpeg>
</file>